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323" r:id="rId2"/>
    <p:sldId id="295" r:id="rId3"/>
    <p:sldId id="296" r:id="rId4"/>
    <p:sldId id="313" r:id="rId5"/>
    <p:sldId id="314" r:id="rId6"/>
    <p:sldId id="315" r:id="rId7"/>
    <p:sldId id="297" r:id="rId8"/>
    <p:sldId id="312" r:id="rId9"/>
    <p:sldId id="298" r:id="rId10"/>
    <p:sldId id="309" r:id="rId11"/>
    <p:sldId id="311" r:id="rId12"/>
    <p:sldId id="299" r:id="rId13"/>
    <p:sldId id="320" r:id="rId14"/>
    <p:sldId id="301" r:id="rId15"/>
    <p:sldId id="321" r:id="rId16"/>
    <p:sldId id="300" r:id="rId17"/>
    <p:sldId id="302" r:id="rId18"/>
    <p:sldId id="303" r:id="rId19"/>
    <p:sldId id="304" r:id="rId20"/>
    <p:sldId id="322" r:id="rId21"/>
    <p:sldId id="305" r:id="rId22"/>
    <p:sldId id="306" r:id="rId23"/>
    <p:sldId id="307" r:id="rId24"/>
    <p:sldId id="308" r:id="rId25"/>
    <p:sldId id="310" r:id="rId26"/>
    <p:sldId id="325" r:id="rId27"/>
    <p:sldId id="324" r:id="rId28"/>
  </p:sldIdLst>
  <p:sldSz cx="9144000" cy="5143500" type="screen16x9"/>
  <p:notesSz cx="6858000" cy="9144000"/>
  <p:embeddedFontLst>
    <p:embeddedFont>
      <p:font typeface="BankGothic Lt BT" pitchFamily="34" charset="0"/>
      <p:regular r:id="rId30"/>
    </p:embeddedFont>
    <p:embeddedFont>
      <p:font typeface="Calibri" pitchFamily="34" charset="0"/>
      <p:regular r:id="rId31"/>
      <p:bold r:id="rId32"/>
      <p:italic r:id="rId33"/>
      <p:boldItalic r:id="rId34"/>
    </p:embeddedFont>
    <p:embeddedFont>
      <p:font typeface="BankGothic Md BT" pitchFamily="34" charset="0"/>
      <p:regular r:id="rId35"/>
    </p:embeddedFont>
  </p:embeddedFontLst>
  <p:defaultTextStyle>
    <a:defPPr>
      <a:defRPr lang="it-IT"/>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3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p:scale>
          <a:sx n="110" d="100"/>
          <a:sy n="110" d="100"/>
        </p:scale>
        <p:origin x="-1650" y="-7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A0582-F5C0-49DF-BFBE-79ED8BC12A96}" type="datetimeFigureOut">
              <a:rPr lang="it-IT" smtClean="0"/>
              <a:pPr/>
              <a:t>06/02/2018</a:t>
            </a:fld>
            <a:endParaRPr lang="it-I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525FD-EC6F-4B3A-B3F3-866CF5003FED}"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4A2525FD-EC6F-4B3A-B3F3-866CF5003FED}" type="slidenum">
              <a:rPr lang="it-IT" smtClean="0"/>
              <a:pPr/>
              <a:t>13</a:t>
            </a:fld>
            <a:endParaRPr lang="it-IT"/>
          </a:p>
        </p:txBody>
      </p:sp>
    </p:spTree>
    <p:extLst>
      <p:ext uri="{BB962C8B-B14F-4D97-AF65-F5344CB8AC3E}">
        <p14:creationId xmlns:p14="http://schemas.microsoft.com/office/powerpoint/2010/main" xmlns="" val="186773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4A2525FD-EC6F-4B3A-B3F3-866CF5003FED}" type="slidenum">
              <a:rPr lang="it-IT" smtClean="0"/>
              <a:pPr/>
              <a:t>15</a:t>
            </a:fld>
            <a:endParaRPr lang="it-IT"/>
          </a:p>
        </p:txBody>
      </p:sp>
    </p:spTree>
    <p:extLst>
      <p:ext uri="{BB962C8B-B14F-4D97-AF65-F5344CB8AC3E}">
        <p14:creationId xmlns:p14="http://schemas.microsoft.com/office/powerpoint/2010/main" xmlns="" val="85966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4A2525FD-EC6F-4B3A-B3F3-866CF5003FED}" type="slidenum">
              <a:rPr lang="it-IT" smtClean="0"/>
              <a:pPr/>
              <a:t>20</a:t>
            </a:fld>
            <a:endParaRPr lang="it-IT"/>
          </a:p>
        </p:txBody>
      </p:sp>
    </p:spTree>
    <p:extLst>
      <p:ext uri="{BB962C8B-B14F-4D97-AF65-F5344CB8AC3E}">
        <p14:creationId xmlns:p14="http://schemas.microsoft.com/office/powerpoint/2010/main" xmlns="" val="6061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200">
                <a:solidFill>
                  <a:srgbClr val="FFFFFF"/>
                </a:solidFill>
              </a:defRPr>
            </a:lvl1pPr>
            <a:lvl2pPr marL="389626" indent="0" algn="ctr">
              <a:buNone/>
            </a:lvl2pPr>
            <a:lvl3pPr marL="779252" indent="0" algn="ctr">
              <a:buNone/>
            </a:lvl3pPr>
            <a:lvl4pPr marL="1168878" indent="0" algn="ctr">
              <a:buNone/>
            </a:lvl4pPr>
            <a:lvl5pPr marL="1558503" indent="0" algn="ctr">
              <a:buNone/>
            </a:lvl5pPr>
            <a:lvl6pPr marL="1948129" indent="0" algn="ctr">
              <a:buNone/>
            </a:lvl6pPr>
            <a:lvl7pPr marL="2337755" indent="0" algn="ctr">
              <a:buNone/>
            </a:lvl7pPr>
            <a:lvl8pPr marL="2727381" indent="0" algn="ctr">
              <a:buNone/>
            </a:lvl8pPr>
            <a:lvl9pPr marL="3117007"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700">
                <a:solidFill>
                  <a:srgbClr val="FFFFFF"/>
                </a:solidFill>
              </a:defRPr>
            </a:lvl1pPr>
          </a:lstStyle>
          <a:p>
            <a:fld id="{43F7703E-AB2D-4E51-815E-709563D39788}" type="datetimeFigureOut">
              <a:rPr lang="it-IT" smtClean="0"/>
              <a:pPr/>
              <a:t>06/02/2018</a:t>
            </a:fld>
            <a:endParaRPr lang="it-IT"/>
          </a:p>
        </p:txBody>
      </p:sp>
      <p:sp>
        <p:nvSpPr>
          <p:cNvPr id="17" name="Footer Placeholder 16"/>
          <p:cNvSpPr>
            <a:spLocks noGrp="1"/>
          </p:cNvSpPr>
          <p:nvPr>
            <p:ph type="ftr" sz="quarter" idx="11"/>
          </p:nvPr>
        </p:nvSpPr>
        <p:spPr>
          <a:xfrm>
            <a:off x="2085393" y="177405"/>
            <a:ext cx="5867400" cy="273844"/>
          </a:xfrm>
        </p:spPr>
        <p:txBody>
          <a:bodyPr/>
          <a:lstStyle>
            <a:lvl1pPr algn="r">
              <a:defRPr>
                <a:solidFill>
                  <a:schemeClr val="tx2"/>
                </a:solidFill>
              </a:defRPr>
            </a:lvl1pPr>
          </a:lstStyle>
          <a:p>
            <a:endParaRPr lang="it-IT"/>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C93C5AF1-BC37-44A4-951B-3EEC8A6B73F0}"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F7703E-AB2D-4E51-815E-709563D39788}" type="datetimeFigureOut">
              <a:rPr lang="it-IT" smtClean="0"/>
              <a:pPr/>
              <a:t>06/02/2018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3C5AF1-BC37-44A4-951B-3EEC8A6B73F0}"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3"/>
            <a:ext cx="2209800" cy="273844"/>
          </a:xfrm>
        </p:spPr>
        <p:txBody>
          <a:bodyPr/>
          <a:lstStyle/>
          <a:p>
            <a:fld id="{43F7703E-AB2D-4E51-815E-709563D39788}" type="datetimeFigureOut">
              <a:rPr lang="it-IT" smtClean="0"/>
              <a:pPr/>
              <a:t>06/02/2018</a:t>
            </a:fld>
            <a:endParaRPr lang="it-IT"/>
          </a:p>
        </p:txBody>
      </p:sp>
      <p:sp>
        <p:nvSpPr>
          <p:cNvPr id="5" name="Footer Placeholder 4"/>
          <p:cNvSpPr>
            <a:spLocks noGrp="1"/>
          </p:cNvSpPr>
          <p:nvPr>
            <p:ph type="ftr" sz="quarter" idx="11"/>
          </p:nvPr>
        </p:nvSpPr>
        <p:spPr>
          <a:xfrm>
            <a:off x="457202" y="4686156"/>
            <a:ext cx="5573483" cy="273844"/>
          </a:xfrm>
        </p:spPr>
        <p:txBody>
          <a:bodyPr/>
          <a:lstStyle/>
          <a:p>
            <a:endParaRPr lang="it-IT"/>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77925" tIns="38963" rIns="77925" bIns="38963"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77925" tIns="38963" rIns="77925" bIns="38963"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77925" tIns="38963" rIns="77925" bIns="38963"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8"/>
            <a:ext cx="400050" cy="244476"/>
          </a:xfrm>
        </p:spPr>
        <p:txBody>
          <a:bodyPr/>
          <a:lstStyle/>
          <a:p>
            <a:fld id="{C93C5AF1-BC37-44A4-951B-3EEC8A6B73F0}"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F7703E-AB2D-4E51-815E-709563D39788}" type="datetimeFigureOut">
              <a:rPr lang="it-IT" smtClean="0"/>
              <a:pPr/>
              <a:t>06/02/2018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93C5AF1-BC37-44A4-951B-3EEC8A6B73F0}" type="slidenum">
              <a:rPr lang="it-IT" smtClean="0"/>
              <a:pPr/>
              <a:t>‹#›</a:t>
            </a:fld>
            <a:endParaRPr lang="it-IT"/>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marL="0" indent="0">
              <a:buNone/>
              <a:defRPr sz="2400">
                <a:solidFill>
                  <a:schemeClr val="tx2"/>
                </a:solidFill>
              </a:defRPr>
            </a:lvl1pPr>
            <a:lvl2pPr>
              <a:buNone/>
              <a:defRPr sz="15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37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3F7703E-AB2D-4E51-815E-709563D39788}" type="datetimeFigureOut">
              <a:rPr lang="it-IT" smtClean="0"/>
              <a:pPr/>
              <a:t>06/02/2018</a:t>
            </a:fld>
            <a:endParaRPr lang="it-IT"/>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000">
                <a:solidFill>
                  <a:srgbClr val="FFFFFF"/>
                </a:solidFill>
              </a:defRPr>
            </a:lvl1pPr>
          </a:lstStyle>
          <a:p>
            <a:fld id="{C93C5AF1-BC37-44A4-951B-3EEC8A6B73F0}" type="slidenum">
              <a:rPr lang="it-IT" smtClean="0"/>
              <a:pPr/>
              <a:t>‹#›</a:t>
            </a:fld>
            <a:endParaRPr lang="it-IT"/>
          </a:p>
        </p:txBody>
      </p:sp>
      <p:sp>
        <p:nvSpPr>
          <p:cNvPr id="14" name="Footer Placeholder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3F7703E-AB2D-4E51-815E-709563D39788}" type="datetimeFigureOut">
              <a:rPr lang="it-IT" smtClean="0"/>
              <a:pPr/>
              <a:t>06/02/2018</a:t>
            </a:fld>
            <a:endParaRPr lang="it-IT"/>
          </a:p>
        </p:txBody>
      </p:sp>
      <p:sp>
        <p:nvSpPr>
          <p:cNvPr id="10" name="Slide Number Placeholder 9"/>
          <p:cNvSpPr>
            <a:spLocks noGrp="1"/>
          </p:cNvSpPr>
          <p:nvPr>
            <p:ph type="sldNum" sz="quarter" idx="16"/>
          </p:nvPr>
        </p:nvSpPr>
        <p:spPr/>
        <p:txBody>
          <a:bodyPr rtlCol="0"/>
          <a:lstStyle/>
          <a:p>
            <a:fld id="{C93C5AF1-BC37-44A4-951B-3EEC8A6B73F0}" type="slidenum">
              <a:rPr lang="it-IT" smtClean="0"/>
              <a:pPr/>
              <a:t>‹#›</a:t>
            </a:fld>
            <a:endParaRPr lang="it-IT"/>
          </a:p>
        </p:txBody>
      </p:sp>
      <p:sp>
        <p:nvSpPr>
          <p:cNvPr id="12" name="Footer Placeholder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3F7703E-AB2D-4E51-815E-709563D39788}" type="datetimeFigureOut">
              <a:rPr lang="it-IT" smtClean="0"/>
              <a:pPr/>
              <a:t>06/02/2018</a:t>
            </a:fld>
            <a:endParaRPr lang="it-IT"/>
          </a:p>
        </p:txBody>
      </p:sp>
      <p:sp>
        <p:nvSpPr>
          <p:cNvPr id="12" name="Slide Number Placeholder 11"/>
          <p:cNvSpPr>
            <a:spLocks noGrp="1"/>
          </p:cNvSpPr>
          <p:nvPr>
            <p:ph type="sldNum" sz="quarter" idx="16"/>
          </p:nvPr>
        </p:nvSpPr>
        <p:spPr/>
        <p:txBody>
          <a:bodyPr rtlCol="0"/>
          <a:lstStyle/>
          <a:p>
            <a:fld id="{C93C5AF1-BC37-44A4-951B-3EEC8A6B73F0}" type="slidenum">
              <a:rPr lang="it-IT" smtClean="0"/>
              <a:pPr/>
              <a:t>‹#›</a:t>
            </a:fld>
            <a:endParaRPr lang="it-IT"/>
          </a:p>
        </p:txBody>
      </p:sp>
      <p:sp>
        <p:nvSpPr>
          <p:cNvPr id="14" name="Footer Placeholder 13"/>
          <p:cNvSpPr>
            <a:spLocks noGrp="1"/>
          </p:cNvSpPr>
          <p:nvPr>
            <p:ph type="ftr" sz="quarter" idx="17"/>
          </p:nvPr>
        </p:nvSpPr>
        <p:spPr/>
        <p:txBody>
          <a:bodyPr rtlCol="0"/>
          <a:lstStyle/>
          <a:p>
            <a:endParaRPr lang="it-IT"/>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7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7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F7703E-AB2D-4E51-815E-709563D39788}" type="datetimeFigureOut">
              <a:rPr lang="it-IT" smtClean="0"/>
              <a:pPr/>
              <a:t>06/02/2018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93C5AF1-BC37-44A4-951B-3EEC8A6B73F0}"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2" descr="logo_LOW"/>
          <p:cNvPicPr>
            <a:picLocks noChangeAspect="1" noChangeArrowheads="1"/>
          </p:cNvPicPr>
          <p:nvPr userDrawn="1"/>
        </p:nvPicPr>
        <p:blipFill>
          <a:blip r:embed="rId2" cstate="screen"/>
          <a:srcRect/>
          <a:stretch>
            <a:fillRect/>
          </a:stretch>
        </p:blipFill>
        <p:spPr bwMode="auto">
          <a:xfrm>
            <a:off x="33561" y="36315"/>
            <a:ext cx="2162175" cy="807244"/>
          </a:xfrm>
          <a:prstGeom prst="rect">
            <a:avLst/>
          </a:prstGeom>
          <a:noFill/>
          <a:ln w="9525">
            <a:noFill/>
            <a:miter lim="800000"/>
            <a:headEnd/>
            <a:tailEnd/>
          </a:ln>
        </p:spPr>
      </p:pic>
      <p:cxnSp>
        <p:nvCxnSpPr>
          <p:cNvPr id="7" name="Straight Connector 6"/>
          <p:cNvCxnSpPr/>
          <p:nvPr userDrawn="1"/>
        </p:nvCxnSpPr>
        <p:spPr>
          <a:xfrm>
            <a:off x="2195736" y="573528"/>
            <a:ext cx="6840760"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pic>
        <p:nvPicPr>
          <p:cNvPr id="8" name="Picture 7" descr="nome.jpg"/>
          <p:cNvPicPr>
            <a:picLocks noChangeAspect="1"/>
          </p:cNvPicPr>
          <p:nvPr userDrawn="1"/>
        </p:nvPicPr>
        <p:blipFill>
          <a:blip r:embed="rId3" cstate="screen"/>
          <a:stretch>
            <a:fillRect/>
          </a:stretch>
        </p:blipFill>
        <p:spPr>
          <a:xfrm>
            <a:off x="5796136" y="411511"/>
            <a:ext cx="3248033" cy="14644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7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3F7703E-AB2D-4E51-815E-709563D39788}" type="datetimeFigureOut">
              <a:rPr lang="it-IT" smtClean="0"/>
              <a:pPr/>
              <a:t>06/02/2018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93C5AF1-BC37-44A4-951B-3EEC8A6B73F0}" type="slidenum">
              <a:rPr lang="it-IT" smtClean="0"/>
              <a:pPr/>
              <a:t>‹#›</a:t>
            </a:fld>
            <a:endParaRPr lang="it-IT"/>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16888" tIns="155850" rIns="116888" bIns="77925"/>
          <a:lstStyle>
            <a:lvl1pPr marL="0" indent="0">
              <a:spcAft>
                <a:spcPts val="852"/>
              </a:spcAft>
              <a:buNone/>
              <a:defRPr sz="1500"/>
            </a:lvl1pPr>
            <a:lvl2pPr>
              <a:buNone/>
              <a:defRPr sz="1000"/>
            </a:lvl2pPr>
            <a:lvl3pPr>
              <a:buNone/>
              <a:defRPr sz="900"/>
            </a:lvl3pPr>
            <a:lvl4pPr>
              <a:buNone/>
              <a:defRPr sz="800"/>
            </a:lvl4pPr>
            <a:lvl5pPr>
              <a:buNone/>
              <a:defRPr sz="8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400"/>
            </a:lvl1pPr>
            <a:lvl2pPr>
              <a:buFontTx/>
              <a:buNone/>
              <a:defRPr sz="1000"/>
            </a:lvl2pPr>
            <a:lvl3pPr>
              <a:buFontTx/>
              <a:buNone/>
              <a:defRPr sz="900"/>
            </a:lvl3pPr>
            <a:lvl4pPr>
              <a:buFontTx/>
              <a:buNone/>
              <a:defRPr sz="800"/>
            </a:lvl4pPr>
            <a:lvl5pPr>
              <a:buFontTx/>
              <a:buNone/>
              <a:defRPr sz="8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4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12" name="Date Placeholder 11"/>
          <p:cNvSpPr>
            <a:spLocks noGrp="1"/>
          </p:cNvSpPr>
          <p:nvPr>
            <p:ph type="dt" sz="half" idx="10"/>
          </p:nvPr>
        </p:nvSpPr>
        <p:spPr>
          <a:xfrm>
            <a:off x="6248400" y="4686301"/>
            <a:ext cx="2667000" cy="273844"/>
          </a:xfrm>
        </p:spPr>
        <p:txBody>
          <a:bodyPr rtlCol="0"/>
          <a:lstStyle/>
          <a:p>
            <a:fld id="{43F7703E-AB2D-4E51-815E-709563D39788}" type="datetimeFigureOut">
              <a:rPr lang="it-IT" smtClean="0"/>
              <a:pPr/>
              <a:t>06/02/2018</a:t>
            </a:fld>
            <a:endParaRPr lang="it-IT"/>
          </a:p>
        </p:txBody>
      </p:sp>
      <p:sp>
        <p:nvSpPr>
          <p:cNvPr id="13" name="Slide Number Placeholder 12"/>
          <p:cNvSpPr>
            <a:spLocks noGrp="1"/>
          </p:cNvSpPr>
          <p:nvPr>
            <p:ph type="sldNum" sz="quarter" idx="11"/>
          </p:nvPr>
        </p:nvSpPr>
        <p:spPr>
          <a:xfrm>
            <a:off x="0" y="3500437"/>
            <a:ext cx="1447800" cy="497684"/>
          </a:xfrm>
        </p:spPr>
        <p:txBody>
          <a:bodyPr rtlCol="0"/>
          <a:lstStyle>
            <a:lvl1pPr>
              <a:defRPr sz="2400"/>
            </a:lvl1pPr>
          </a:lstStyle>
          <a:p>
            <a:fld id="{C93C5AF1-BC37-44A4-951B-3EEC8A6B73F0}" type="slidenum">
              <a:rPr lang="it-IT" smtClean="0"/>
              <a:pPr/>
              <a:t>‹#›</a:t>
            </a:fld>
            <a:endParaRPr lang="it-IT"/>
          </a:p>
        </p:txBody>
      </p:sp>
      <p:sp>
        <p:nvSpPr>
          <p:cNvPr id="14" name="Footer Placeholder 13"/>
          <p:cNvSpPr>
            <a:spLocks noGrp="1"/>
          </p:cNvSpPr>
          <p:nvPr>
            <p:ph type="ftr" sz="quarter" idx="12"/>
          </p:nvPr>
        </p:nvSpPr>
        <p:spPr>
          <a:xfrm>
            <a:off x="1600200" y="4686156"/>
            <a:ext cx="4572000" cy="273844"/>
          </a:xfrm>
        </p:spPr>
        <p:txBody>
          <a:bodyPr rtlCol="0"/>
          <a:lstStyle/>
          <a:p>
            <a:endParaRPr lang="it-IT"/>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7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lIns="77925" tIns="38963" rIns="77925" bIns="38963"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lIns="77925" tIns="38963" rIns="77925" bIns="3896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4686301"/>
            <a:ext cx="2667000" cy="273844"/>
          </a:xfrm>
          <a:prstGeom prst="rect">
            <a:avLst/>
          </a:prstGeom>
        </p:spPr>
        <p:txBody>
          <a:bodyPr vert="horz" lIns="77925" tIns="38963" rIns="77925" bIns="38963" anchor="ctr" anchorCtr="0"/>
          <a:lstStyle>
            <a:lvl1pPr algn="l" eaLnBrk="1" latinLnBrk="0" hangingPunct="1">
              <a:defRPr kumimoji="0" sz="1200">
                <a:solidFill>
                  <a:schemeClr val="tx2"/>
                </a:solidFill>
              </a:defRPr>
            </a:lvl1pPr>
          </a:lstStyle>
          <a:p>
            <a:fld id="{43F7703E-AB2D-4E51-815E-709563D39788}" type="datetimeFigureOut">
              <a:rPr lang="it-IT" smtClean="0"/>
              <a:pPr/>
              <a:t>06/02/2018</a:t>
            </a:fld>
            <a:endParaRPr lang="it-IT"/>
          </a:p>
        </p:txBody>
      </p:sp>
      <p:sp>
        <p:nvSpPr>
          <p:cNvPr id="3" name="Footer Placeholder 2"/>
          <p:cNvSpPr>
            <a:spLocks noGrp="1"/>
          </p:cNvSpPr>
          <p:nvPr>
            <p:ph type="ftr" sz="quarter" idx="3"/>
          </p:nvPr>
        </p:nvSpPr>
        <p:spPr>
          <a:xfrm>
            <a:off x="609601" y="4686156"/>
            <a:ext cx="5421083" cy="273844"/>
          </a:xfrm>
          <a:prstGeom prst="rect">
            <a:avLst/>
          </a:prstGeom>
        </p:spPr>
        <p:txBody>
          <a:bodyPr vert="horz" lIns="77925" tIns="38963" rIns="77925" bIns="38963" anchor="ctr"/>
          <a:lstStyle>
            <a:lvl1pPr algn="r" eaLnBrk="1" latinLnBrk="0" hangingPunct="1">
              <a:defRPr kumimoji="0" sz="1200">
                <a:solidFill>
                  <a:schemeClr val="tx2"/>
                </a:solidFill>
              </a:defRPr>
            </a:lvl1pPr>
          </a:lstStyle>
          <a:p>
            <a:endParaRPr lang="it-IT"/>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7925" tIns="38963" rIns="77925" bIns="38963"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lIns="77925" tIns="38963" rIns="77925" bIns="38963" anchor="ctr" anchorCtr="0">
            <a:normAutofit/>
          </a:bodyPr>
          <a:lstStyle>
            <a:lvl1pPr algn="ctr" eaLnBrk="1" latinLnBrk="0" hangingPunct="1">
              <a:defRPr kumimoji="0" sz="1200" b="1">
                <a:solidFill>
                  <a:srgbClr val="FFFFFF"/>
                </a:solidFill>
              </a:defRPr>
            </a:lvl1pPr>
          </a:lstStyle>
          <a:p>
            <a:fld id="{C93C5AF1-BC37-44A4-951B-3EEC8A6B73F0}"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700" kern="1200">
          <a:solidFill>
            <a:schemeClr val="tx2"/>
          </a:solidFill>
          <a:latin typeface="+mj-lt"/>
          <a:ea typeface="+mj-ea"/>
          <a:cs typeface="+mj-cs"/>
        </a:defRPr>
      </a:lvl1pPr>
    </p:titleStyle>
    <p:bodyStyle>
      <a:lvl1pPr marL="272738" indent="-272738" algn="l" rtl="0" eaLnBrk="1" latinLnBrk="0" hangingPunct="1">
        <a:spcBef>
          <a:spcPts val="597"/>
        </a:spcBef>
        <a:buClr>
          <a:schemeClr val="accent2"/>
        </a:buClr>
        <a:buSzPct val="60000"/>
        <a:buFont typeface="Wingdings"/>
        <a:buChar char=""/>
        <a:defRPr kumimoji="0" sz="2500" kern="1200">
          <a:solidFill>
            <a:schemeClr val="tx1"/>
          </a:solidFill>
          <a:latin typeface="+mn-lt"/>
          <a:ea typeface="+mn-ea"/>
          <a:cs typeface="+mn-cs"/>
        </a:defRPr>
      </a:lvl1pPr>
      <a:lvl2pPr marL="545476" indent="-233776" algn="l" rtl="0" eaLnBrk="1" latinLnBrk="0" hangingPunct="1">
        <a:spcBef>
          <a:spcPts val="469"/>
        </a:spcBef>
        <a:buClr>
          <a:schemeClr val="accent1"/>
        </a:buClr>
        <a:buSzPct val="70000"/>
        <a:buFont typeface="Wingdings 2"/>
        <a:buChar char=""/>
        <a:defRPr kumimoji="0" sz="2200" kern="1200">
          <a:solidFill>
            <a:schemeClr val="tx1"/>
          </a:solidFill>
          <a:latin typeface="+mn-lt"/>
          <a:ea typeface="+mn-ea"/>
          <a:cs typeface="+mn-cs"/>
        </a:defRPr>
      </a:lvl2pPr>
      <a:lvl3pPr marL="779252" indent="-194813" algn="l" rtl="0" eaLnBrk="1" latinLnBrk="0" hangingPunct="1">
        <a:spcBef>
          <a:spcPts val="426"/>
        </a:spcBef>
        <a:buClr>
          <a:schemeClr val="accent2"/>
        </a:buClr>
        <a:buSzPct val="75000"/>
        <a:buFont typeface="Wingdings"/>
        <a:buChar char=""/>
        <a:defRPr kumimoji="0" sz="2000" kern="1200">
          <a:solidFill>
            <a:schemeClr val="tx1"/>
          </a:solidFill>
          <a:latin typeface="+mn-lt"/>
          <a:ea typeface="+mn-ea"/>
          <a:cs typeface="+mn-cs"/>
        </a:defRPr>
      </a:lvl3pPr>
      <a:lvl4pPr marL="1168878" indent="-194813" algn="l" rtl="0" eaLnBrk="1" latinLnBrk="0" hangingPunct="1">
        <a:spcBef>
          <a:spcPts val="341"/>
        </a:spcBef>
        <a:buClr>
          <a:schemeClr val="accent3"/>
        </a:buClr>
        <a:buSzPct val="75000"/>
        <a:buFont typeface="Wingdings"/>
        <a:buChar char=""/>
        <a:defRPr kumimoji="0" sz="1700" kern="1200">
          <a:solidFill>
            <a:schemeClr val="tx1"/>
          </a:solidFill>
          <a:latin typeface="+mn-lt"/>
          <a:ea typeface="+mn-ea"/>
          <a:cs typeface="+mn-cs"/>
        </a:defRPr>
      </a:lvl4pPr>
      <a:lvl5pPr marL="1558503" indent="-194813" algn="l" rtl="0" eaLnBrk="1" latinLnBrk="0" hangingPunct="1">
        <a:spcBef>
          <a:spcPts val="341"/>
        </a:spcBef>
        <a:buClr>
          <a:schemeClr val="accent4"/>
        </a:buClr>
        <a:buSzPct val="65000"/>
        <a:buFont typeface="Wingdings"/>
        <a:buChar char=""/>
        <a:defRPr kumimoji="0" sz="1700" kern="1200">
          <a:solidFill>
            <a:schemeClr val="tx1"/>
          </a:solidFill>
          <a:latin typeface="+mn-lt"/>
          <a:ea typeface="+mn-ea"/>
          <a:cs typeface="+mn-cs"/>
        </a:defRPr>
      </a:lvl5pPr>
      <a:lvl6pPr marL="1792279" indent="-194813" algn="l" rtl="0" eaLnBrk="1" latinLnBrk="0" hangingPunct="1">
        <a:spcBef>
          <a:spcPct val="20000"/>
        </a:spcBef>
        <a:buClr>
          <a:schemeClr val="accent1"/>
        </a:buClr>
        <a:buFont typeface="Wingdings"/>
        <a:buChar char="§"/>
        <a:defRPr kumimoji="0" sz="1500" kern="1200" baseline="0">
          <a:solidFill>
            <a:schemeClr val="tx1"/>
          </a:solidFill>
          <a:latin typeface="+mn-lt"/>
          <a:ea typeface="+mn-ea"/>
          <a:cs typeface="+mn-cs"/>
        </a:defRPr>
      </a:lvl6pPr>
      <a:lvl7pPr marL="2026054" indent="-194813" algn="l" rtl="0" eaLnBrk="1" latinLnBrk="0" hangingPunct="1">
        <a:spcBef>
          <a:spcPct val="20000"/>
        </a:spcBef>
        <a:buClr>
          <a:schemeClr val="accent2"/>
        </a:buClr>
        <a:buFont typeface="Wingdings"/>
        <a:buChar char="§"/>
        <a:defRPr kumimoji="0" sz="1500" kern="1200" baseline="0">
          <a:solidFill>
            <a:schemeClr val="tx1"/>
          </a:solidFill>
          <a:latin typeface="+mn-lt"/>
          <a:ea typeface="+mn-ea"/>
          <a:cs typeface="+mn-cs"/>
        </a:defRPr>
      </a:lvl7pPr>
      <a:lvl8pPr marL="2259830" indent="-194813" algn="l" rtl="0" eaLnBrk="1" latinLnBrk="0" hangingPunct="1">
        <a:spcBef>
          <a:spcPct val="20000"/>
        </a:spcBef>
        <a:buClr>
          <a:schemeClr val="accent3"/>
        </a:buClr>
        <a:buFont typeface="Wingdings"/>
        <a:buChar char="§"/>
        <a:defRPr kumimoji="0" sz="1500" kern="1200" baseline="0">
          <a:solidFill>
            <a:schemeClr val="tx1"/>
          </a:solidFill>
          <a:latin typeface="+mn-lt"/>
          <a:ea typeface="+mn-ea"/>
          <a:cs typeface="+mn-cs"/>
        </a:defRPr>
      </a:lvl8pPr>
      <a:lvl9pPr marL="2493605" indent="-194813" algn="l" rtl="0" eaLnBrk="1" latinLnBrk="0" hangingPunct="1">
        <a:spcBef>
          <a:spcPct val="20000"/>
        </a:spcBef>
        <a:buClr>
          <a:schemeClr val="accent4"/>
        </a:buClr>
        <a:buFont typeface="Wingdings"/>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89626" algn="l" rtl="0" eaLnBrk="1" latinLnBrk="0" hangingPunct="1">
        <a:defRPr kumimoji="0" kern="1200">
          <a:solidFill>
            <a:schemeClr val="tx1"/>
          </a:solidFill>
          <a:latin typeface="+mn-lt"/>
          <a:ea typeface="+mn-ea"/>
          <a:cs typeface="+mn-cs"/>
        </a:defRPr>
      </a:lvl2pPr>
      <a:lvl3pPr marL="779252" algn="l" rtl="0" eaLnBrk="1" latinLnBrk="0" hangingPunct="1">
        <a:defRPr kumimoji="0" kern="1200">
          <a:solidFill>
            <a:schemeClr val="tx1"/>
          </a:solidFill>
          <a:latin typeface="+mn-lt"/>
          <a:ea typeface="+mn-ea"/>
          <a:cs typeface="+mn-cs"/>
        </a:defRPr>
      </a:lvl3pPr>
      <a:lvl4pPr marL="1168878" algn="l" rtl="0" eaLnBrk="1" latinLnBrk="0" hangingPunct="1">
        <a:defRPr kumimoji="0" kern="1200">
          <a:solidFill>
            <a:schemeClr val="tx1"/>
          </a:solidFill>
          <a:latin typeface="+mn-lt"/>
          <a:ea typeface="+mn-ea"/>
          <a:cs typeface="+mn-cs"/>
        </a:defRPr>
      </a:lvl4pPr>
      <a:lvl5pPr marL="1558503" algn="l" rtl="0" eaLnBrk="1" latinLnBrk="0" hangingPunct="1">
        <a:defRPr kumimoji="0" kern="1200">
          <a:solidFill>
            <a:schemeClr val="tx1"/>
          </a:solidFill>
          <a:latin typeface="+mn-lt"/>
          <a:ea typeface="+mn-ea"/>
          <a:cs typeface="+mn-cs"/>
        </a:defRPr>
      </a:lvl5pPr>
      <a:lvl6pPr marL="1948129" algn="l" rtl="0" eaLnBrk="1" latinLnBrk="0" hangingPunct="1">
        <a:defRPr kumimoji="0" kern="1200">
          <a:solidFill>
            <a:schemeClr val="tx1"/>
          </a:solidFill>
          <a:latin typeface="+mn-lt"/>
          <a:ea typeface="+mn-ea"/>
          <a:cs typeface="+mn-cs"/>
        </a:defRPr>
      </a:lvl6pPr>
      <a:lvl7pPr marL="2337755" algn="l" rtl="0" eaLnBrk="1" latinLnBrk="0" hangingPunct="1">
        <a:defRPr kumimoji="0" kern="1200">
          <a:solidFill>
            <a:schemeClr val="tx1"/>
          </a:solidFill>
          <a:latin typeface="+mn-lt"/>
          <a:ea typeface="+mn-ea"/>
          <a:cs typeface="+mn-cs"/>
        </a:defRPr>
      </a:lvl7pPr>
      <a:lvl8pPr marL="2727381" algn="l" rtl="0" eaLnBrk="1" latinLnBrk="0" hangingPunct="1">
        <a:defRPr kumimoji="0" kern="1200">
          <a:solidFill>
            <a:schemeClr val="tx1"/>
          </a:solidFill>
          <a:latin typeface="+mn-lt"/>
          <a:ea typeface="+mn-ea"/>
          <a:cs typeface="+mn-cs"/>
        </a:defRPr>
      </a:lvl8pPr>
      <a:lvl9pPr marL="31170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www.fvaweb.eu/biochalleng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www.fvaweb.eu/biowhat" TargetMode="External"/><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jpe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www.fvaweb.eu/guessh!"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research.fvaweb.eu/wp-content/uploads/2017/12/interhealty-title-1.bmp" TargetMode="Externa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leila.fvaweb.eu/"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meal.fvaweb.eu/games/cookit!/index.html" TargetMode="External"/><Relationship Id="rId5" Type="http://schemas.openxmlformats.org/officeDocument/2006/relationships/image" Target="../media/image54.png"/><Relationship Id="rId4" Type="http://schemas.openxmlformats.org/officeDocument/2006/relationships/hyperlink" Target="http://meal.fvaweb.eu/games/pickit!/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71.jpeg"/><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hyperlink" Target="http://meal.fvaweb.eu/games/cookit!" TargetMode="External"/><Relationship Id="rId3" Type="http://schemas.openxmlformats.org/officeDocument/2006/relationships/hyperlink" Target="http://www.fvaweb.eu/biowhat" TargetMode="External"/><Relationship Id="rId7" Type="http://schemas.openxmlformats.org/officeDocument/2006/relationships/hyperlink" Target="http://www.fvaweb.eu/guessh!" TargetMode="External"/><Relationship Id="rId12"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hyperlink" Target="http://meal.fvaweb.eu/games/pickit!" TargetMode="External"/><Relationship Id="rId5" Type="http://schemas.openxmlformats.org/officeDocument/2006/relationships/hyperlink" Target="http://www.fvaweb.eu/biochallenge" TargetMode="External"/><Relationship Id="rId10" Type="http://schemas.openxmlformats.org/officeDocument/2006/relationships/image" Target="../media/image76.png"/><Relationship Id="rId4" Type="http://schemas.openxmlformats.org/officeDocument/2006/relationships/image" Target="../media/image73.jpeg"/><Relationship Id="rId9" Type="http://schemas.openxmlformats.org/officeDocument/2006/relationships/hyperlink" Target="http://www.fvaweb.eu/euatwork" TargetMode="External"/><Relationship Id="rId1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hyperlink" Target="mailto:info@fvaweb.it" TargetMode="External"/><Relationship Id="rId2" Type="http://schemas.openxmlformats.org/officeDocument/2006/relationships/hyperlink" Target="http://www.fvaweb.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header3.jpg"/>
          <p:cNvPicPr>
            <a:picLocks noChangeAspect="1"/>
          </p:cNvPicPr>
          <p:nvPr/>
        </p:nvPicPr>
        <p:blipFill>
          <a:blip r:embed="rId2" cstate="screen"/>
          <a:srcRect/>
          <a:stretch>
            <a:fillRect/>
          </a:stretch>
        </p:blipFill>
        <p:spPr>
          <a:xfrm>
            <a:off x="0" y="1771929"/>
            <a:ext cx="9144000" cy="3014067"/>
          </a:xfrm>
          <a:prstGeom prst="rect">
            <a:avLst/>
          </a:prstGeom>
        </p:spPr>
      </p:pic>
      <p:sp>
        <p:nvSpPr>
          <p:cNvPr id="4" name="Rectangle 3"/>
          <p:cNvSpPr/>
          <p:nvPr/>
        </p:nvSpPr>
        <p:spPr>
          <a:xfrm>
            <a:off x="179513" y="982056"/>
            <a:ext cx="8784976" cy="509574"/>
          </a:xfrm>
          <a:prstGeom prst="rect">
            <a:avLst/>
          </a:prstGeom>
        </p:spPr>
        <p:txBody>
          <a:bodyPr wrap="square" lIns="77925" tIns="38963" rIns="77925" bIns="38963">
            <a:spAutoFit/>
          </a:bodyPr>
          <a:lstStyle/>
          <a:p>
            <a:r>
              <a:rPr lang="en-US" sz="1400" b="1" dirty="0" smtClean="0">
                <a:solidFill>
                  <a:schemeClr val="accent1">
                    <a:lumMod val="50000"/>
                  </a:schemeClr>
                </a:solidFill>
                <a:latin typeface="BankGothic Lt BT" pitchFamily="34" charset="0"/>
              </a:rPr>
              <a:t>FVA</a:t>
            </a:r>
            <a:r>
              <a:rPr lang="en-US" sz="1400" dirty="0" smtClean="0">
                <a:solidFill>
                  <a:schemeClr val="accent1">
                    <a:lumMod val="50000"/>
                  </a:schemeClr>
                </a:solidFill>
                <a:latin typeface="BankGothic Lt BT" pitchFamily="34" charset="0"/>
              </a:rPr>
              <a:t> is an Italian SME operating since 1990 in the field of </a:t>
            </a:r>
            <a:r>
              <a:rPr lang="en-US" sz="1400" b="1" dirty="0" smtClean="0">
                <a:solidFill>
                  <a:schemeClr val="accent1">
                    <a:lumMod val="50000"/>
                  </a:schemeClr>
                </a:solidFill>
                <a:latin typeface="BankGothic Lt BT" pitchFamily="34" charset="0"/>
              </a:rPr>
              <a:t>new media communication and advanced ICT</a:t>
            </a:r>
            <a:r>
              <a:rPr lang="en-US" sz="1400" dirty="0" smtClean="0">
                <a:solidFill>
                  <a:schemeClr val="accent1">
                    <a:lumMod val="50000"/>
                  </a:schemeClr>
                </a:solidFill>
                <a:latin typeface="BankGothic Lt BT" pitchFamily="34" charset="0"/>
              </a:rPr>
              <a:t> for research and organizations contexts.</a:t>
            </a:r>
            <a:endParaRPr lang="it-IT" sz="1400" dirty="0">
              <a:solidFill>
                <a:schemeClr val="accent1">
                  <a:lumMod val="50000"/>
                </a:schemeClr>
              </a:solidFill>
              <a:latin typeface="BankGothic Lt BT" pitchFamily="34" charset="0"/>
            </a:endParaRPr>
          </a:p>
        </p:txBody>
      </p:sp>
      <p:sp>
        <p:nvSpPr>
          <p:cNvPr id="6" name="Flowchart: Process 5"/>
          <p:cNvSpPr/>
          <p:nvPr/>
        </p:nvSpPr>
        <p:spPr>
          <a:xfrm>
            <a:off x="1" y="3057804"/>
            <a:ext cx="2123727"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Company profile</a:t>
            </a:r>
            <a:endParaRPr lang="en-GB" dirty="0">
              <a:latin typeface="BankGothic Lt B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843558"/>
            <a:ext cx="3960441" cy="4079782"/>
          </a:xfrm>
          <a:prstGeom prst="rect">
            <a:avLst/>
          </a:prstGeom>
          <a:noFill/>
        </p:spPr>
        <p:txBody>
          <a:bodyPr wrap="square" lIns="77925" tIns="38963" rIns="77925" bIns="38963" rtlCol="0">
            <a:spAutoFit/>
          </a:bodyPr>
          <a:lstStyle/>
          <a:p>
            <a:pPr algn="just">
              <a:lnSpc>
                <a:spcPts val="1193"/>
              </a:lnSpc>
            </a:pPr>
            <a:r>
              <a:rPr lang="en-US" sz="1400" b="1" dirty="0" smtClean="0">
                <a:solidFill>
                  <a:schemeClr val="accent1">
                    <a:lumMod val="50000"/>
                  </a:schemeClr>
                </a:solidFill>
                <a:latin typeface="BankGothic Lt BT" pitchFamily="34" charset="0"/>
              </a:rPr>
              <a:t>BIOVOICES </a:t>
            </a:r>
            <a:r>
              <a:rPr lang="en-US" sz="1400" dirty="0" smtClean="0">
                <a:solidFill>
                  <a:schemeClr val="accent1">
                    <a:lumMod val="50000"/>
                  </a:schemeClr>
                </a:solidFill>
                <a:latin typeface="BankGothic Lt BT" pitchFamily="34" charset="0"/>
              </a:rPr>
              <a:t>(H2020-BBI-PPP-2015 - CSA 720762): </a:t>
            </a:r>
            <a:r>
              <a:rPr lang="en-US" sz="1400" dirty="0" err="1" smtClean="0">
                <a:solidFill>
                  <a:schemeClr val="accent1">
                    <a:lumMod val="50000"/>
                  </a:schemeClr>
                </a:solidFill>
                <a:latin typeface="BankGothic Lt BT" pitchFamily="34" charset="0"/>
              </a:rPr>
              <a:t>BIOVoices</a:t>
            </a:r>
            <a:r>
              <a:rPr lang="en-US" sz="1400" dirty="0" smtClean="0">
                <a:solidFill>
                  <a:schemeClr val="accent1">
                    <a:lumMod val="50000"/>
                  </a:schemeClr>
                </a:solidFill>
                <a:latin typeface="BankGothic Lt BT" pitchFamily="34" charset="0"/>
              </a:rPr>
              <a:t> overall aim is ensure the engagement of all relevant stakeholder groups and tackle BIO-based related challenges by establishing a multi-stakeholder platform, involving a plurality of actors (voices) with different perspectives, knowledge and experiences, and animating open dialogue and Mutual Learning between the different stakeholders.</a:t>
            </a:r>
          </a:p>
          <a:p>
            <a:pPr algn="just">
              <a:lnSpc>
                <a:spcPts val="1193"/>
              </a:lnSpc>
            </a:pPr>
            <a:endParaRPr lang="en-US" sz="1400" dirty="0" smtClean="0">
              <a:solidFill>
                <a:schemeClr val="accent1">
                  <a:lumMod val="50000"/>
                </a:schemeClr>
              </a:solidFill>
              <a:latin typeface="BankGothic Lt BT" pitchFamily="34" charset="0"/>
            </a:endParaRPr>
          </a:p>
          <a:p>
            <a:pPr algn="just">
              <a:lnSpc>
                <a:spcPts val="1193"/>
              </a:lnSpc>
            </a:pPr>
            <a:r>
              <a:rPr lang="en-US" sz="1400" dirty="0" smtClean="0">
                <a:solidFill>
                  <a:schemeClr val="accent1">
                    <a:lumMod val="50000"/>
                  </a:schemeClr>
                </a:solidFill>
                <a:latin typeface="BankGothic Lt BT" pitchFamily="34" charset="0"/>
              </a:rPr>
              <a:t>FVA role in the project: </a:t>
            </a:r>
          </a:p>
          <a:p>
            <a:pPr algn="just">
              <a:lnSpc>
                <a:spcPts val="1193"/>
              </a:lnSpc>
            </a:pPr>
            <a:endParaRPr lang="en-US" sz="1400" dirty="0" smtClean="0">
              <a:solidFill>
                <a:schemeClr val="accent1">
                  <a:lumMod val="50000"/>
                </a:schemeClr>
              </a:solidFill>
              <a:latin typeface="BankGothic Lt BT" pitchFamily="34" charset="0"/>
            </a:endParaRPr>
          </a:p>
          <a:p>
            <a:pPr algn="just">
              <a:lnSpc>
                <a:spcPts val="1193"/>
              </a:lnSpc>
            </a:pPr>
            <a:r>
              <a:rPr lang="en-US" sz="1400" dirty="0" smtClean="0">
                <a:solidFill>
                  <a:schemeClr val="accent1">
                    <a:lumMod val="50000"/>
                  </a:schemeClr>
                </a:solidFill>
                <a:latin typeface="BankGothic Lt BT" pitchFamily="34" charset="0"/>
              </a:rPr>
              <a:t>In the project FVA leads the activities related to the creation of the on line </a:t>
            </a:r>
            <a:r>
              <a:rPr lang="en-US" sz="1400" dirty="0" err="1" smtClean="0">
                <a:solidFill>
                  <a:schemeClr val="accent1">
                    <a:lumMod val="50000"/>
                  </a:schemeClr>
                </a:solidFill>
                <a:latin typeface="BankGothic Lt BT" pitchFamily="34" charset="0"/>
              </a:rPr>
              <a:t>BIOVoices</a:t>
            </a:r>
            <a:r>
              <a:rPr lang="en-US" sz="1400" dirty="0" smtClean="0">
                <a:solidFill>
                  <a:schemeClr val="accent1">
                    <a:lumMod val="50000"/>
                  </a:schemeClr>
                </a:solidFill>
                <a:latin typeface="BankGothic Lt BT" pitchFamily="34" charset="0"/>
              </a:rPr>
              <a:t> social platform and on line mutual learning activities  and actively participate to the other </a:t>
            </a:r>
            <a:r>
              <a:rPr lang="en-US" sz="1400" dirty="0" err="1" smtClean="0">
                <a:solidFill>
                  <a:schemeClr val="accent1">
                    <a:lumMod val="50000"/>
                  </a:schemeClr>
                </a:solidFill>
                <a:latin typeface="BankGothic Lt BT" pitchFamily="34" charset="0"/>
              </a:rPr>
              <a:t>workpackages</a:t>
            </a:r>
            <a:r>
              <a:rPr lang="en-US" sz="1400" dirty="0" smtClean="0">
                <a:solidFill>
                  <a:schemeClr val="accent1">
                    <a:lumMod val="50000"/>
                  </a:schemeClr>
                </a:solidFill>
                <a:latin typeface="BankGothic Lt BT" pitchFamily="34" charset="0"/>
              </a:rPr>
              <a:t>. </a:t>
            </a:r>
          </a:p>
          <a:p>
            <a:pPr algn="just">
              <a:lnSpc>
                <a:spcPts val="1193"/>
              </a:lnSpc>
            </a:pPr>
            <a:endParaRPr lang="en-US" sz="1400" dirty="0" smtClean="0">
              <a:solidFill>
                <a:schemeClr val="accent1">
                  <a:lumMod val="50000"/>
                </a:schemeClr>
              </a:solidFill>
              <a:latin typeface="BankGothic Lt BT" pitchFamily="34" charset="0"/>
            </a:endParaRPr>
          </a:p>
          <a:p>
            <a:pPr algn="just">
              <a:lnSpc>
                <a:spcPts val="1193"/>
              </a:lnSpc>
            </a:pPr>
            <a:r>
              <a:rPr lang="en-US" sz="1400" dirty="0" smtClean="0">
                <a:solidFill>
                  <a:schemeClr val="accent1">
                    <a:lumMod val="50000"/>
                  </a:schemeClr>
                </a:solidFill>
                <a:latin typeface="BankGothic Lt BT" pitchFamily="34" charset="0"/>
              </a:rPr>
              <a:t>FVA is also responsible for the production of promotional videos in (interviews with stakeholders, promo video of the events, etc.).</a:t>
            </a:r>
          </a:p>
        </p:txBody>
      </p:sp>
      <p:pic>
        <p:nvPicPr>
          <p:cNvPr id="7" name="Picture 4" descr="http://research.fvaweb.eu/wp-content/uploads/2017/12/ec_for_fb.jpg"/>
          <p:cNvPicPr>
            <a:picLocks noChangeAspect="1" noChangeArrowheads="1"/>
          </p:cNvPicPr>
          <p:nvPr/>
        </p:nvPicPr>
        <p:blipFill>
          <a:blip r:embed="rId2" cstate="screen"/>
          <a:srcRect/>
          <a:stretch>
            <a:fillRect/>
          </a:stretch>
        </p:blipFill>
        <p:spPr bwMode="auto">
          <a:xfrm>
            <a:off x="107505" y="4461960"/>
            <a:ext cx="1224136" cy="611814"/>
          </a:xfrm>
          <a:prstGeom prst="rect">
            <a:avLst/>
          </a:prstGeom>
          <a:noFill/>
        </p:spPr>
      </p:pic>
      <p:pic>
        <p:nvPicPr>
          <p:cNvPr id="57346" name="Picture 2" descr="http://research.fvaweb.eu/wp-content/uploads/2017/12/gggg-1024x272.png"/>
          <p:cNvPicPr>
            <a:picLocks noChangeAspect="1" noChangeArrowheads="1"/>
          </p:cNvPicPr>
          <p:nvPr/>
        </p:nvPicPr>
        <p:blipFill>
          <a:blip r:embed="rId3" cstate="screen"/>
          <a:srcRect/>
          <a:stretch>
            <a:fillRect/>
          </a:stretch>
        </p:blipFill>
        <p:spPr bwMode="auto">
          <a:xfrm>
            <a:off x="107504" y="3255826"/>
            <a:ext cx="4824536" cy="1080120"/>
          </a:xfrm>
          <a:prstGeom prst="rect">
            <a:avLst/>
          </a:prstGeom>
          <a:noFill/>
        </p:spPr>
      </p:pic>
      <p:pic>
        <p:nvPicPr>
          <p:cNvPr id="57348" name="Picture 4" descr="http://research.fvaweb.eu/wp-content/uploads/2017/12/ssss-740x739.png"/>
          <p:cNvPicPr>
            <a:picLocks noChangeAspect="1" noChangeArrowheads="1"/>
          </p:cNvPicPr>
          <p:nvPr/>
        </p:nvPicPr>
        <p:blipFill>
          <a:blip r:embed="rId4" cstate="screen"/>
          <a:srcRect/>
          <a:stretch>
            <a:fillRect/>
          </a:stretch>
        </p:blipFill>
        <p:spPr bwMode="auto">
          <a:xfrm>
            <a:off x="2843809" y="1029298"/>
            <a:ext cx="2088231" cy="1974500"/>
          </a:xfrm>
          <a:prstGeom prst="rect">
            <a:avLst/>
          </a:prstGeom>
          <a:noFill/>
        </p:spPr>
      </p:pic>
      <p:pic>
        <p:nvPicPr>
          <p:cNvPr id="8" name="Picture 7" descr="logo.png"/>
          <p:cNvPicPr>
            <a:picLocks noChangeAspect="1"/>
          </p:cNvPicPr>
          <p:nvPr/>
        </p:nvPicPr>
        <p:blipFill>
          <a:blip r:embed="rId5" cstate="screen"/>
          <a:srcRect/>
          <a:stretch>
            <a:fillRect/>
          </a:stretch>
        </p:blipFill>
        <p:spPr>
          <a:xfrm>
            <a:off x="179512" y="1059582"/>
            <a:ext cx="172819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839201"/>
            <a:ext cx="7668344" cy="940461"/>
          </a:xfrm>
          <a:prstGeom prst="rect">
            <a:avLst/>
          </a:prstGeom>
          <a:noFill/>
        </p:spPr>
        <p:txBody>
          <a:bodyPr wrap="square" lIns="77925" tIns="38963" rIns="77925" bIns="38963" rtlCol="0">
            <a:spAutoFit/>
          </a:bodyPr>
          <a:lstStyle/>
          <a:p>
            <a:pPr algn="just"/>
            <a:r>
              <a:rPr lang="en-US" sz="1400" b="1" dirty="0" smtClean="0">
                <a:solidFill>
                  <a:schemeClr val="accent1">
                    <a:lumMod val="50000"/>
                  </a:schemeClr>
                </a:solidFill>
                <a:latin typeface="BankGothic Lt BT" pitchFamily="34" charset="0"/>
              </a:rPr>
              <a:t>Ladies First!</a:t>
            </a:r>
            <a:r>
              <a:rPr lang="en-US" sz="1400" dirty="0" smtClean="0">
                <a:solidFill>
                  <a:schemeClr val="accent1">
                    <a:lumMod val="50000"/>
                  </a:schemeClr>
                </a:solidFill>
                <a:latin typeface="BankGothic Lt BT" pitchFamily="34" charset="0"/>
              </a:rPr>
              <a:t> (Erasmus+  2017-1-EL01-KA202-036219): aims to empower teachers, trainers and counselors to facilitate and empower women beneficiaries in order to gain the necessary stability in-between working and personal life, especially in the framework of crisis.</a:t>
            </a:r>
          </a:p>
        </p:txBody>
      </p:sp>
      <p:pic>
        <p:nvPicPr>
          <p:cNvPr id="9" name="Picture 8" descr="header_facebook.jpg"/>
          <p:cNvPicPr>
            <a:picLocks noChangeAspect="1"/>
          </p:cNvPicPr>
          <p:nvPr/>
        </p:nvPicPr>
        <p:blipFill>
          <a:blip r:embed="rId2" cstate="screen"/>
          <a:srcRect/>
          <a:stretch>
            <a:fillRect/>
          </a:stretch>
        </p:blipFill>
        <p:spPr>
          <a:xfrm>
            <a:off x="0" y="1779662"/>
            <a:ext cx="9144000" cy="3024336"/>
          </a:xfrm>
          <a:prstGeom prst="rect">
            <a:avLst/>
          </a:prstGeom>
        </p:spPr>
      </p:pic>
      <p:pic>
        <p:nvPicPr>
          <p:cNvPr id="8" name="Picture 7" descr="Ladies_First_FB.jpg"/>
          <p:cNvPicPr>
            <a:picLocks noChangeAspect="1"/>
          </p:cNvPicPr>
          <p:nvPr/>
        </p:nvPicPr>
        <p:blipFill>
          <a:blip r:embed="rId3" cstate="screen"/>
          <a:stretch>
            <a:fillRect/>
          </a:stretch>
        </p:blipFill>
        <p:spPr>
          <a:xfrm>
            <a:off x="179512" y="915566"/>
            <a:ext cx="1224136" cy="1224136"/>
          </a:xfrm>
          <a:prstGeom prst="rect">
            <a:avLst/>
          </a:prstGeom>
        </p:spPr>
      </p:pic>
      <p:pic>
        <p:nvPicPr>
          <p:cNvPr id="10" name="Picture 9" descr="header_facebook.jpg"/>
          <p:cNvPicPr>
            <a:picLocks noChangeAspect="1"/>
          </p:cNvPicPr>
          <p:nvPr/>
        </p:nvPicPr>
        <p:blipFill>
          <a:blip r:embed="rId4" cstate="screen"/>
          <a:srcRect/>
          <a:stretch>
            <a:fillRect/>
          </a:stretch>
        </p:blipFill>
        <p:spPr>
          <a:xfrm>
            <a:off x="0" y="4783460"/>
            <a:ext cx="9144000" cy="3600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9992" y="846166"/>
            <a:ext cx="4464497" cy="3525784"/>
          </a:xfrm>
          <a:prstGeom prst="rect">
            <a:avLst/>
          </a:prstGeom>
          <a:noFill/>
        </p:spPr>
        <p:txBody>
          <a:bodyPr wrap="square" lIns="77925" tIns="38963" rIns="77925" bIns="38963" rtlCol="0">
            <a:spAutoFit/>
          </a:bodyPr>
          <a:lstStyle/>
          <a:p>
            <a:pPr lvl="0" algn="just"/>
            <a:r>
              <a:rPr lang="en-US" sz="1400" b="1" dirty="0" smtClean="0">
                <a:solidFill>
                  <a:schemeClr val="accent1">
                    <a:lumMod val="50000"/>
                  </a:schemeClr>
                </a:solidFill>
                <a:latin typeface="BankGothic Lt BT" pitchFamily="34" charset="0"/>
              </a:rPr>
              <a:t>BIOWAYS </a:t>
            </a:r>
            <a:r>
              <a:rPr lang="en-US" sz="1400" dirty="0" smtClean="0">
                <a:solidFill>
                  <a:schemeClr val="accent1">
                    <a:lumMod val="50000"/>
                  </a:schemeClr>
                </a:solidFill>
                <a:latin typeface="BankGothic Lt BT" pitchFamily="34" charset="0"/>
              </a:rPr>
              <a:t>(H2020-BBI-PPP-2015 - CSA 720762): to promote among citizens the socio-economic and environmental benefits of bio-based products and applications, seeking to enhance the societal confidence on bio-based products and industries.</a:t>
            </a:r>
          </a:p>
          <a:p>
            <a:pPr lvl="0" algn="just"/>
            <a:endParaRPr lang="en-US" sz="1400" dirty="0" smtClean="0">
              <a:solidFill>
                <a:schemeClr val="accent1">
                  <a:lumMod val="50000"/>
                </a:schemeClr>
              </a:solidFill>
              <a:latin typeface="BankGothic Lt BT" pitchFamily="34" charset="0"/>
            </a:endParaRPr>
          </a:p>
          <a:p>
            <a:pPr algn="just"/>
            <a:r>
              <a:rPr lang="en-GB" sz="1400" dirty="0" smtClean="0">
                <a:solidFill>
                  <a:schemeClr val="accent1">
                    <a:lumMod val="50000"/>
                  </a:schemeClr>
                </a:solidFill>
                <a:latin typeface="BankGothic Lt BT" pitchFamily="34" charset="0"/>
              </a:rPr>
              <a:t>FVA is leading the </a:t>
            </a:r>
            <a:r>
              <a:rPr lang="en-GB" sz="1400" dirty="0" err="1" smtClean="0">
                <a:solidFill>
                  <a:schemeClr val="accent1">
                    <a:lumMod val="50000"/>
                  </a:schemeClr>
                </a:solidFill>
                <a:latin typeface="BankGothic Lt BT" pitchFamily="34" charset="0"/>
              </a:rPr>
              <a:t>workpackage</a:t>
            </a:r>
            <a:r>
              <a:rPr lang="en-GB" sz="1400" dirty="0" smtClean="0">
                <a:solidFill>
                  <a:schemeClr val="accent1">
                    <a:lumMod val="50000"/>
                  </a:schemeClr>
                </a:solidFill>
                <a:latin typeface="BankGothic Lt BT" pitchFamily="34" charset="0"/>
              </a:rPr>
              <a:t> that develops the project communication Framework.</a:t>
            </a:r>
            <a:endParaRPr lang="it-IT" sz="1400" dirty="0" smtClean="0">
              <a:solidFill>
                <a:schemeClr val="accent1">
                  <a:lumMod val="50000"/>
                </a:schemeClr>
              </a:solidFill>
              <a:latin typeface="BankGothic Lt BT" pitchFamily="34" charset="0"/>
            </a:endParaRPr>
          </a:p>
          <a:p>
            <a:pPr algn="just"/>
            <a:endParaRPr lang="en-GB" sz="1400" dirty="0" smtClean="0">
              <a:solidFill>
                <a:schemeClr val="accent1">
                  <a:lumMod val="50000"/>
                </a:schemeClr>
              </a:solidFill>
              <a:latin typeface="BankGothic Lt BT" pitchFamily="34" charset="0"/>
            </a:endParaRPr>
          </a:p>
          <a:p>
            <a:pPr algn="just"/>
            <a:r>
              <a:rPr lang="en-GB" sz="1400" dirty="0" smtClean="0">
                <a:solidFill>
                  <a:schemeClr val="accent1">
                    <a:lumMod val="50000"/>
                  </a:schemeClr>
                </a:solidFill>
                <a:latin typeface="BankGothic Lt BT" pitchFamily="34" charset="0"/>
              </a:rPr>
              <a:t>FVA is also responsible for the production of the training tools</a:t>
            </a:r>
            <a:r>
              <a:rPr lang="it-IT" sz="1400" dirty="0" smtClean="0">
                <a:solidFill>
                  <a:schemeClr val="accent1">
                    <a:lumMod val="50000"/>
                  </a:schemeClr>
                </a:solidFill>
                <a:latin typeface="BankGothic Lt BT" pitchFamily="34" charset="0"/>
              </a:rPr>
              <a:t>: </a:t>
            </a:r>
            <a:r>
              <a:rPr lang="en-GB" sz="1400" dirty="0" smtClean="0">
                <a:solidFill>
                  <a:schemeClr val="accent1">
                    <a:lumMod val="50000"/>
                  </a:schemeClr>
                </a:solidFill>
                <a:latin typeface="BankGothic Lt BT" pitchFamily="34" charset="0"/>
              </a:rPr>
              <a:t>Interactive games or </a:t>
            </a:r>
            <a:r>
              <a:rPr lang="en-GB" sz="1400" dirty="0" err="1" smtClean="0">
                <a:solidFill>
                  <a:schemeClr val="accent1">
                    <a:lumMod val="50000"/>
                  </a:schemeClr>
                </a:solidFill>
                <a:latin typeface="BankGothic Lt BT" pitchFamily="34" charset="0"/>
              </a:rPr>
              <a:t>Gamified</a:t>
            </a:r>
            <a:r>
              <a:rPr lang="en-GB" sz="1400" dirty="0" smtClean="0">
                <a:solidFill>
                  <a:schemeClr val="accent1">
                    <a:lumMod val="50000"/>
                  </a:schemeClr>
                </a:solidFill>
                <a:latin typeface="BankGothic Lt BT" pitchFamily="34" charset="0"/>
              </a:rPr>
              <a:t> solutions for learning, Educational videos production, Educational Multimedia Presentations.</a:t>
            </a:r>
            <a:endParaRPr lang="en-US" sz="1400" dirty="0" smtClean="0">
              <a:solidFill>
                <a:schemeClr val="accent1">
                  <a:lumMod val="50000"/>
                </a:schemeClr>
              </a:solidFill>
              <a:latin typeface="BankGothic Lt BT" pitchFamily="34" charset="0"/>
            </a:endParaRPr>
          </a:p>
        </p:txBody>
      </p:sp>
      <p:pic>
        <p:nvPicPr>
          <p:cNvPr id="45058" name="Picture 2" descr="http://research.fvaweb.eu/wp-content/uploads/2017/12/logo_bioways.jpg"/>
          <p:cNvPicPr>
            <a:picLocks noChangeAspect="1" noChangeArrowheads="1"/>
          </p:cNvPicPr>
          <p:nvPr/>
        </p:nvPicPr>
        <p:blipFill>
          <a:blip r:embed="rId2" cstate="screen"/>
          <a:srcRect/>
          <a:stretch>
            <a:fillRect/>
          </a:stretch>
        </p:blipFill>
        <p:spPr bwMode="auto">
          <a:xfrm>
            <a:off x="108912" y="771550"/>
            <a:ext cx="2518872" cy="706709"/>
          </a:xfrm>
          <a:prstGeom prst="rect">
            <a:avLst/>
          </a:prstGeom>
          <a:noFill/>
        </p:spPr>
      </p:pic>
      <p:pic>
        <p:nvPicPr>
          <p:cNvPr id="45060" name="Picture 4" descr="Objectives &amp; Approach of BIOWAYS Project"/>
          <p:cNvPicPr>
            <a:picLocks noChangeAspect="1" noChangeArrowheads="1"/>
          </p:cNvPicPr>
          <p:nvPr/>
        </p:nvPicPr>
        <p:blipFill>
          <a:blip r:embed="rId3" cstate="screen"/>
          <a:srcRect/>
          <a:stretch>
            <a:fillRect/>
          </a:stretch>
        </p:blipFill>
        <p:spPr bwMode="auto">
          <a:xfrm>
            <a:off x="2" y="1635646"/>
            <a:ext cx="4355974" cy="2322259"/>
          </a:xfrm>
          <a:prstGeom prst="rect">
            <a:avLst/>
          </a:prstGeom>
          <a:noFill/>
        </p:spPr>
      </p:pic>
      <p:pic>
        <p:nvPicPr>
          <p:cNvPr id="45062" name="Picture 6" descr="http://research.fvaweb.eu/wp-content/uploads/2017/12/background_start-1024x91.jpg"/>
          <p:cNvPicPr>
            <a:picLocks noChangeAspect="1" noChangeArrowheads="1"/>
          </p:cNvPicPr>
          <p:nvPr/>
        </p:nvPicPr>
        <p:blipFill>
          <a:blip r:embed="rId4" cstate="screen"/>
          <a:srcRect/>
          <a:stretch>
            <a:fillRect/>
          </a:stretch>
        </p:blipFill>
        <p:spPr bwMode="auto">
          <a:xfrm>
            <a:off x="1" y="4546786"/>
            <a:ext cx="2195735" cy="596714"/>
          </a:xfrm>
          <a:prstGeom prst="rect">
            <a:avLst/>
          </a:prstGeom>
          <a:noFill/>
        </p:spPr>
      </p:pic>
      <p:pic>
        <p:nvPicPr>
          <p:cNvPr id="6" name="Picture 6" descr="http://research.fvaweb.eu/wp-content/uploads/2017/12/background_start-1024x91.jpg"/>
          <p:cNvPicPr>
            <a:picLocks noChangeAspect="1" noChangeArrowheads="1"/>
          </p:cNvPicPr>
          <p:nvPr/>
        </p:nvPicPr>
        <p:blipFill>
          <a:blip r:embed="rId5" cstate="screen"/>
          <a:srcRect/>
          <a:stretch>
            <a:fillRect/>
          </a:stretch>
        </p:blipFill>
        <p:spPr bwMode="auto">
          <a:xfrm>
            <a:off x="6300192" y="4546786"/>
            <a:ext cx="2808311" cy="5967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15617" y="1349864"/>
            <a:ext cx="2736303" cy="1437910"/>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20" name="Picture 19" descr="background_start.jpg">
            <a:hlinkClick r:id="rId4"/>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67545" y="1977683"/>
            <a:ext cx="2736303" cy="1447192"/>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4" name="Picture 3"/>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5436096" y="1311879"/>
            <a:ext cx="2664296" cy="1421889"/>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1028" name="Picture 4">
            <a:hlinkClick r:id="rId7"/>
          </p:cNvPr>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788024" y="1982761"/>
            <a:ext cx="2730210" cy="1453085"/>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11" name="Picture 2" descr="logo_LOW"/>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33561" y="36315"/>
            <a:ext cx="2162175" cy="807244"/>
          </a:xfrm>
          <a:prstGeom prst="rect">
            <a:avLst/>
          </a:prstGeom>
          <a:noFill/>
          <a:ln w="9525">
            <a:noFill/>
            <a:miter lim="800000"/>
            <a:headEnd/>
            <a:tailEnd/>
          </a:ln>
        </p:spPr>
      </p:pic>
      <p:cxnSp>
        <p:nvCxnSpPr>
          <p:cNvPr id="10" name="Straight Connector 9"/>
          <p:cNvCxnSpPr/>
          <p:nvPr/>
        </p:nvCxnSpPr>
        <p:spPr>
          <a:xfrm>
            <a:off x="2195736" y="573528"/>
            <a:ext cx="6840760"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sp>
        <p:nvSpPr>
          <p:cNvPr id="14" name="Rectangle 13"/>
          <p:cNvSpPr/>
          <p:nvPr/>
        </p:nvSpPr>
        <p:spPr>
          <a:xfrm>
            <a:off x="4932040" y="627534"/>
            <a:ext cx="4104456" cy="340297"/>
          </a:xfrm>
          <a:prstGeom prst="rect">
            <a:avLst/>
          </a:prstGeom>
        </p:spPr>
        <p:txBody>
          <a:bodyPr wrap="square" lIns="77925" tIns="38963" rIns="77925" bIns="38963">
            <a:spAutoFit/>
          </a:bodyPr>
          <a:lstStyle/>
          <a:p>
            <a:pPr algn="r"/>
            <a:r>
              <a:rPr lang="en-GB" sz="1700" b="1" dirty="0" smtClean="0">
                <a:solidFill>
                  <a:schemeClr val="accent2"/>
                </a:solidFill>
                <a:latin typeface="BankGothic Lt BT" pitchFamily="34" charset="0"/>
                <a:cs typeface="Arial" pitchFamily="34" charset="0"/>
              </a:rPr>
              <a:t>Games for </a:t>
            </a:r>
            <a:r>
              <a:rPr lang="en-GB" sz="1700" b="1" dirty="0" err="1" smtClean="0">
                <a:solidFill>
                  <a:schemeClr val="accent2"/>
                </a:solidFill>
                <a:latin typeface="BankGothic Lt BT" pitchFamily="34" charset="0"/>
                <a:cs typeface="Arial" pitchFamily="34" charset="0"/>
              </a:rPr>
              <a:t>Bioways</a:t>
            </a:r>
            <a:endParaRPr lang="en-GB" sz="1700" b="1" dirty="0">
              <a:solidFill>
                <a:schemeClr val="accent2"/>
              </a:solidFill>
              <a:latin typeface="BankGothic Lt BT" pitchFamily="34" charset="0"/>
              <a:cs typeface="Arial" pitchFamily="34" charset="0"/>
            </a:endParaRPr>
          </a:p>
        </p:txBody>
      </p:sp>
      <p:sp>
        <p:nvSpPr>
          <p:cNvPr id="21" name="Rectangle 20"/>
          <p:cNvSpPr/>
          <p:nvPr/>
        </p:nvSpPr>
        <p:spPr>
          <a:xfrm>
            <a:off x="467544" y="3708052"/>
            <a:ext cx="3816424" cy="940461"/>
          </a:xfrm>
          <a:prstGeom prst="rect">
            <a:avLst/>
          </a:prstGeom>
        </p:spPr>
        <p:txBody>
          <a:bodyPr wrap="square" lIns="77925" tIns="38963" rIns="77925" bIns="38963">
            <a:spAutoFit/>
          </a:bodyPr>
          <a:lstStyle/>
          <a:p>
            <a:r>
              <a:rPr lang="en-GB" sz="1400" b="1" dirty="0" smtClean="0">
                <a:solidFill>
                  <a:schemeClr val="accent2"/>
                </a:solidFill>
                <a:latin typeface="BankGothic Lt BT" pitchFamily="34" charset="0"/>
                <a:cs typeface="Arial" pitchFamily="34" charset="0"/>
              </a:rPr>
              <a:t>Teach bio-economy to children</a:t>
            </a:r>
          </a:p>
          <a:p>
            <a:r>
              <a:rPr lang="en-GB" sz="1400" dirty="0" smtClean="0">
                <a:solidFill>
                  <a:schemeClr val="accent1">
                    <a:lumMod val="50000"/>
                  </a:schemeClr>
                </a:solidFill>
                <a:latin typeface="BankGothic Lt BT" pitchFamily="34" charset="0"/>
                <a:cs typeface="Arial" pitchFamily="34" charset="0"/>
              </a:rPr>
              <a:t>A “super Mario” game to learn how raw materials can become an everyday product. </a:t>
            </a:r>
          </a:p>
        </p:txBody>
      </p:sp>
      <p:sp>
        <p:nvSpPr>
          <p:cNvPr id="24" name="Rectangle 23"/>
          <p:cNvSpPr/>
          <p:nvPr/>
        </p:nvSpPr>
        <p:spPr>
          <a:xfrm>
            <a:off x="4788024" y="3708052"/>
            <a:ext cx="4104456" cy="940461"/>
          </a:xfrm>
          <a:prstGeom prst="rect">
            <a:avLst/>
          </a:prstGeom>
        </p:spPr>
        <p:txBody>
          <a:bodyPr wrap="square" lIns="77925" tIns="38963" rIns="77925" bIns="38963">
            <a:spAutoFit/>
          </a:bodyPr>
          <a:lstStyle/>
          <a:p>
            <a:r>
              <a:rPr lang="en-GB" sz="1400" b="1" dirty="0" smtClean="0">
                <a:solidFill>
                  <a:schemeClr val="accent2"/>
                </a:solidFill>
                <a:latin typeface="BankGothic Lt BT" pitchFamily="34" charset="0"/>
                <a:cs typeface="Arial" pitchFamily="34" charset="0"/>
              </a:rPr>
              <a:t>Teach bio-economy to adults</a:t>
            </a:r>
          </a:p>
          <a:p>
            <a:r>
              <a:rPr lang="en-GB" sz="1400" dirty="0" smtClean="0">
                <a:solidFill>
                  <a:schemeClr val="accent1">
                    <a:lumMod val="50000"/>
                  </a:schemeClr>
                </a:solidFill>
                <a:latin typeface="BankGothic Lt BT" pitchFamily="34" charset="0"/>
                <a:cs typeface="Arial" pitchFamily="34" charset="0"/>
              </a:rPr>
              <a:t>To address bio-economy terminological gaps and misunderstanding through a quiz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7944" y="951570"/>
            <a:ext cx="4896545" cy="3956672"/>
          </a:xfrm>
          <a:prstGeom prst="rect">
            <a:avLst/>
          </a:prstGeom>
          <a:noFill/>
        </p:spPr>
        <p:txBody>
          <a:bodyPr wrap="square" lIns="77925" tIns="38963" rIns="77925" bIns="38963" rtlCol="0">
            <a:spAutoFit/>
          </a:bodyPr>
          <a:lstStyle/>
          <a:p>
            <a:pPr lvl="0" algn="just"/>
            <a:r>
              <a:rPr lang="en-GB" sz="1400" b="1" dirty="0" smtClean="0">
                <a:solidFill>
                  <a:schemeClr val="accent1">
                    <a:lumMod val="50000"/>
                  </a:schemeClr>
                </a:solidFill>
                <a:latin typeface="BankGothic Lt BT" pitchFamily="34" charset="0"/>
              </a:rPr>
              <a:t>DANDELION</a:t>
            </a:r>
            <a:r>
              <a:rPr lang="en-GB" sz="1400" dirty="0" smtClean="0">
                <a:solidFill>
                  <a:schemeClr val="accent1">
                    <a:lumMod val="50000"/>
                  </a:schemeClr>
                </a:solidFill>
                <a:latin typeface="BankGothic Lt BT" pitchFamily="34" charset="0"/>
              </a:rPr>
              <a:t> (H2020-REFLECTIVE-SOCIETY-2015 - CSA 693796): The project aims to support the uptake and valorisation of Inclusive, Innovative and Reflective Societies (IIRS) research and improve its dissemination towards citizens, policy makers, academia and media. This will be achieved through a series of innovative and creative communication activities targeted at a range of audiences.</a:t>
            </a:r>
          </a:p>
          <a:p>
            <a:pPr lvl="0" algn="just"/>
            <a:endParaRPr lang="en-GB" sz="1400" dirty="0" smtClean="0">
              <a:solidFill>
                <a:schemeClr val="accent1">
                  <a:lumMod val="50000"/>
                </a:schemeClr>
              </a:solidFill>
              <a:latin typeface="BankGothic Lt BT" pitchFamily="34" charset="0"/>
            </a:endParaRPr>
          </a:p>
          <a:p>
            <a:pPr algn="just"/>
            <a:r>
              <a:rPr lang="en-GB" sz="1400" dirty="0" smtClean="0">
                <a:solidFill>
                  <a:schemeClr val="accent1">
                    <a:lumMod val="50000"/>
                  </a:schemeClr>
                </a:solidFill>
                <a:latin typeface="BankGothic Lt BT" pitchFamily="34" charset="0"/>
              </a:rPr>
              <a:t>FVA is leading the </a:t>
            </a:r>
            <a:r>
              <a:rPr lang="en-GB" sz="1400" dirty="0" err="1" smtClean="0">
                <a:solidFill>
                  <a:schemeClr val="accent1">
                    <a:lumMod val="50000"/>
                  </a:schemeClr>
                </a:solidFill>
                <a:latin typeface="BankGothic Lt BT" pitchFamily="34" charset="0"/>
              </a:rPr>
              <a:t>workpackage</a:t>
            </a:r>
            <a:r>
              <a:rPr lang="en-GB" sz="1400" dirty="0" smtClean="0">
                <a:solidFill>
                  <a:schemeClr val="accent1">
                    <a:lumMod val="50000"/>
                  </a:schemeClr>
                </a:solidFill>
                <a:latin typeface="BankGothic Lt BT" pitchFamily="34" charset="0"/>
              </a:rPr>
              <a:t> “Fostering dialogue cooperation among key socio-economic stakeholders”, leads the design and implementation of the project’s games and participates actively in Dissemination and Communication activities, organizing and facilitating workshops and events that will take place in Italy.</a:t>
            </a:r>
          </a:p>
        </p:txBody>
      </p:sp>
      <p:pic>
        <p:nvPicPr>
          <p:cNvPr id="49154" name="Picture 2" descr="dandelion-logo"/>
          <p:cNvPicPr>
            <a:picLocks noChangeAspect="1" noChangeArrowheads="1"/>
          </p:cNvPicPr>
          <p:nvPr/>
        </p:nvPicPr>
        <p:blipFill>
          <a:blip r:embed="rId2" cstate="screen"/>
          <a:srcRect/>
          <a:stretch>
            <a:fillRect/>
          </a:stretch>
        </p:blipFill>
        <p:spPr bwMode="auto">
          <a:xfrm>
            <a:off x="179513" y="951570"/>
            <a:ext cx="2867025" cy="642938"/>
          </a:xfrm>
          <a:prstGeom prst="rect">
            <a:avLst/>
          </a:prstGeom>
          <a:noFill/>
        </p:spPr>
      </p:pic>
      <p:pic>
        <p:nvPicPr>
          <p:cNvPr id="49156" name="Picture 4" descr="http://research.fvaweb.eu/wp-content/uploads/2017/12/ec_for_fb.jpg"/>
          <p:cNvPicPr>
            <a:picLocks noChangeAspect="1" noChangeArrowheads="1"/>
          </p:cNvPicPr>
          <p:nvPr/>
        </p:nvPicPr>
        <p:blipFill>
          <a:blip r:embed="rId3" cstate="screen"/>
          <a:srcRect/>
          <a:stretch>
            <a:fillRect/>
          </a:stretch>
        </p:blipFill>
        <p:spPr bwMode="auto">
          <a:xfrm>
            <a:off x="107505" y="4461960"/>
            <a:ext cx="864095" cy="611814"/>
          </a:xfrm>
          <a:prstGeom prst="rect">
            <a:avLst/>
          </a:prstGeom>
          <a:noFill/>
        </p:spPr>
      </p:pic>
      <p:pic>
        <p:nvPicPr>
          <p:cNvPr id="49158" name="Picture 6" descr="\\SNAKE\Users\Susanna\Desktop\DANDELION\Events\bruxelles 19-20_10_16\pictures and videos\IMG_1667.JPG"/>
          <p:cNvPicPr>
            <a:picLocks noChangeAspect="1" noChangeArrowheads="1"/>
          </p:cNvPicPr>
          <p:nvPr/>
        </p:nvPicPr>
        <p:blipFill>
          <a:blip r:embed="rId4" cstate="screen"/>
          <a:srcRect/>
          <a:stretch>
            <a:fillRect/>
          </a:stretch>
        </p:blipFill>
        <p:spPr bwMode="auto">
          <a:xfrm>
            <a:off x="1" y="1815666"/>
            <a:ext cx="3923928" cy="24302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logo_LOW"/>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3561" y="36315"/>
            <a:ext cx="2162175" cy="807244"/>
          </a:xfrm>
          <a:prstGeom prst="rect">
            <a:avLst/>
          </a:prstGeom>
          <a:noFill/>
          <a:ln w="9525">
            <a:noFill/>
            <a:miter lim="800000"/>
            <a:headEnd/>
            <a:tailEnd/>
          </a:ln>
        </p:spPr>
      </p:pic>
      <p:cxnSp>
        <p:nvCxnSpPr>
          <p:cNvPr id="10" name="Straight Connector 9"/>
          <p:cNvCxnSpPr/>
          <p:nvPr/>
        </p:nvCxnSpPr>
        <p:spPr>
          <a:xfrm>
            <a:off x="2195736" y="573528"/>
            <a:ext cx="6840760"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sp>
        <p:nvSpPr>
          <p:cNvPr id="24" name="Rectangle 23"/>
          <p:cNvSpPr/>
          <p:nvPr/>
        </p:nvSpPr>
        <p:spPr>
          <a:xfrm>
            <a:off x="411841" y="3923275"/>
            <a:ext cx="8468024" cy="725018"/>
          </a:xfrm>
          <a:prstGeom prst="rect">
            <a:avLst/>
          </a:prstGeom>
        </p:spPr>
        <p:txBody>
          <a:bodyPr wrap="square" lIns="77925" tIns="38963" rIns="77925" bIns="38963">
            <a:spAutoFit/>
          </a:bodyPr>
          <a:lstStyle/>
          <a:p>
            <a:r>
              <a:rPr lang="en-GB" sz="1400" b="1" dirty="0" smtClean="0">
                <a:solidFill>
                  <a:schemeClr val="accent2"/>
                </a:solidFill>
                <a:latin typeface="BankGothic Lt BT" pitchFamily="34" charset="0"/>
                <a:cs typeface="Arial" pitchFamily="34" charset="0"/>
              </a:rPr>
              <a:t>SSH domain - Games on the European societal challenges in Europe</a:t>
            </a:r>
          </a:p>
          <a:p>
            <a:r>
              <a:rPr lang="en-GB" sz="1400" dirty="0" err="1" smtClean="0">
                <a:solidFill>
                  <a:schemeClr val="accent1">
                    <a:lumMod val="50000"/>
                  </a:schemeClr>
                </a:solidFill>
                <a:latin typeface="BankGothic Lt BT" pitchFamily="34" charset="0"/>
                <a:cs typeface="Arial" pitchFamily="34" charset="0"/>
              </a:rPr>
              <a:t>Gamified</a:t>
            </a:r>
            <a:r>
              <a:rPr lang="en-GB" sz="1400" dirty="0" smtClean="0">
                <a:solidFill>
                  <a:schemeClr val="accent1">
                    <a:lumMod val="50000"/>
                  </a:schemeClr>
                </a:solidFill>
                <a:latin typeface="BankGothic Lt BT" pitchFamily="34" charset="0"/>
                <a:cs typeface="Arial" pitchFamily="34" charset="0"/>
              </a:rPr>
              <a:t> quiz to raise awareness and stimulate the discussion about the main societal challenges for Europeans</a:t>
            </a:r>
          </a:p>
        </p:txBody>
      </p:sp>
      <p:sp>
        <p:nvSpPr>
          <p:cNvPr id="13" name="Rectangle 13"/>
          <p:cNvSpPr/>
          <p:nvPr/>
        </p:nvSpPr>
        <p:spPr>
          <a:xfrm>
            <a:off x="4932040" y="627534"/>
            <a:ext cx="4104456" cy="340297"/>
          </a:xfrm>
          <a:prstGeom prst="rect">
            <a:avLst/>
          </a:prstGeom>
        </p:spPr>
        <p:txBody>
          <a:bodyPr wrap="square" lIns="77925" tIns="38963" rIns="77925" bIns="38963">
            <a:spAutoFit/>
          </a:bodyPr>
          <a:lstStyle/>
          <a:p>
            <a:pPr algn="r"/>
            <a:r>
              <a:rPr lang="en-GB" sz="1700" b="1" dirty="0" smtClean="0">
                <a:solidFill>
                  <a:schemeClr val="accent2"/>
                </a:solidFill>
                <a:latin typeface="BankGothic Lt BT" pitchFamily="34" charset="0"/>
                <a:cs typeface="Arial" pitchFamily="34" charset="0"/>
              </a:rPr>
              <a:t>Games for Dandelion</a:t>
            </a:r>
            <a:endParaRPr lang="en-GB" sz="1700" b="1" dirty="0">
              <a:solidFill>
                <a:schemeClr val="accent2"/>
              </a:solidFill>
              <a:latin typeface="BankGothic Lt BT" pitchFamily="34" charset="0"/>
              <a:cs typeface="Arial" pitchFamily="34" charset="0"/>
            </a:endParaRPr>
          </a:p>
        </p:txBody>
      </p:sp>
      <p:pic>
        <p:nvPicPr>
          <p:cNvPr id="16" name="Picture 4"/>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67545" y="1272910"/>
            <a:ext cx="2666003" cy="1464405"/>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17" name="Picture 3">
            <a:hlinkClick r:id="rId5"/>
          </p:cNvPr>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763687" y="1866977"/>
            <a:ext cx="2603387" cy="1422158"/>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18" name="Picture 3"/>
          <p:cNvPicPr>
            <a:picLocks noChangeAspect="1" noChangeArrowheads="1"/>
          </p:cNvPicPr>
          <p:nvPr/>
        </p:nvPicPr>
        <p:blipFill>
          <a:blip r:embed="rId7" cstate="screen"/>
          <a:srcRect/>
          <a:stretch>
            <a:fillRect/>
          </a:stretch>
        </p:blipFill>
        <p:spPr bwMode="auto">
          <a:xfrm>
            <a:off x="4644008" y="1272911"/>
            <a:ext cx="2437214" cy="1339755"/>
          </a:xfrm>
          <a:prstGeom prst="roundRect">
            <a:avLst>
              <a:gd name="adj" fmla="val 8594"/>
            </a:avLst>
          </a:prstGeom>
          <a:solidFill>
            <a:srgbClr val="FFFFFF">
              <a:shade val="85000"/>
            </a:srgbClr>
          </a:solidFill>
          <a:ln>
            <a:solidFill>
              <a:srgbClr val="92D050"/>
            </a:solidFill>
          </a:ln>
          <a:effectLst>
            <a:reflection blurRad="12700" stA="38000" endPos="28000" dist="5000" dir="5400000" sy="-100000" algn="bl" rotWithShape="0"/>
          </a:effectLst>
        </p:spPr>
      </p:pic>
      <p:pic>
        <p:nvPicPr>
          <p:cNvPr id="19" name="Picture 2"/>
          <p:cNvPicPr>
            <a:picLocks noChangeAspect="1" noChangeArrowheads="1"/>
          </p:cNvPicPr>
          <p:nvPr/>
        </p:nvPicPr>
        <p:blipFill>
          <a:blip r:embed="rId8" cstate="screen"/>
          <a:srcRect/>
          <a:stretch>
            <a:fillRect/>
          </a:stretch>
        </p:blipFill>
        <p:spPr bwMode="auto">
          <a:xfrm>
            <a:off x="6084168" y="1866977"/>
            <a:ext cx="2603388" cy="1424853"/>
          </a:xfrm>
          <a:prstGeom prst="roundRect">
            <a:avLst>
              <a:gd name="adj" fmla="val 8594"/>
            </a:avLst>
          </a:prstGeom>
          <a:solidFill>
            <a:srgbClr val="FFFFFF">
              <a:shade val="85000"/>
            </a:srgbClr>
          </a:solidFill>
          <a:ln>
            <a:solidFill>
              <a:srgbClr val="92D050"/>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53649"/>
            <a:ext cx="9144000" cy="1155905"/>
          </a:xfrm>
          <a:prstGeom prst="rect">
            <a:avLst/>
          </a:prstGeom>
          <a:noFill/>
        </p:spPr>
        <p:txBody>
          <a:bodyPr wrap="square" lIns="77925" tIns="38963" rIns="77925" bIns="38963" rtlCol="0">
            <a:spAutoFit/>
          </a:bodyPr>
          <a:lstStyle/>
          <a:p>
            <a:pPr algn="just"/>
            <a:r>
              <a:rPr lang="en-US" sz="1400" b="1" dirty="0" smtClean="0">
                <a:solidFill>
                  <a:schemeClr val="accent1">
                    <a:lumMod val="50000"/>
                  </a:schemeClr>
                </a:solidFill>
                <a:latin typeface="BankGothic Lt BT" pitchFamily="34" charset="0"/>
              </a:rPr>
              <a:t>INTERHEALTH</a:t>
            </a:r>
            <a:r>
              <a:rPr lang="en-US" sz="1400" dirty="0" smtClean="0">
                <a:solidFill>
                  <a:schemeClr val="accent1">
                    <a:lumMod val="50000"/>
                  </a:schemeClr>
                </a:solidFill>
                <a:latin typeface="BankGothic Lt BT" pitchFamily="34" charset="0"/>
              </a:rPr>
              <a:t> (Erasmus+ 2016-1-EL01- KA202-023538): The aim of the project is to increase the intercultural competences of healthcare professionals in Europe, through non-formal training. This project has been funded with support from the European Union.</a:t>
            </a:r>
          </a:p>
          <a:p>
            <a:pPr algn="just"/>
            <a:r>
              <a:rPr lang="en-US" sz="1400" dirty="0" err="1" smtClean="0">
                <a:solidFill>
                  <a:schemeClr val="accent1">
                    <a:lumMod val="50000"/>
                  </a:schemeClr>
                </a:solidFill>
                <a:latin typeface="BankGothic Lt BT" pitchFamily="34" charset="0"/>
              </a:rPr>
              <a:t>InterHealth</a:t>
            </a:r>
            <a:r>
              <a:rPr lang="en-US" sz="1400" dirty="0" smtClean="0">
                <a:solidFill>
                  <a:schemeClr val="accent1">
                    <a:lumMod val="50000"/>
                  </a:schemeClr>
                </a:solidFill>
                <a:latin typeface="BankGothic Lt BT" pitchFamily="34" charset="0"/>
              </a:rPr>
              <a:t> is expected to have a multiple impact in time, place and persons.</a:t>
            </a:r>
          </a:p>
          <a:p>
            <a:pPr lvl="0" algn="just"/>
            <a:endParaRPr lang="it-IT" sz="1400" dirty="0" smtClean="0">
              <a:solidFill>
                <a:schemeClr val="accent1">
                  <a:lumMod val="50000"/>
                </a:schemeClr>
              </a:solidFill>
              <a:latin typeface="BankGothic Lt BT" pitchFamily="34" charset="0"/>
            </a:endParaRPr>
          </a:p>
        </p:txBody>
      </p:sp>
      <p:pic>
        <p:nvPicPr>
          <p:cNvPr id="48130" name="Picture 2" descr="http://research.fvaweb.eu/wp-content/uploads/2017/12/interhealty-title-1.bmp">
            <a:hlinkClick r:id="rId2"/>
          </p:cNvPr>
          <p:cNvPicPr>
            <a:picLocks noChangeAspect="1" noChangeArrowheads="1"/>
          </p:cNvPicPr>
          <p:nvPr/>
        </p:nvPicPr>
        <p:blipFill>
          <a:blip r:embed="rId3" cstate="screen"/>
          <a:srcRect/>
          <a:stretch>
            <a:fillRect/>
          </a:stretch>
        </p:blipFill>
        <p:spPr bwMode="auto">
          <a:xfrm>
            <a:off x="4067945" y="767217"/>
            <a:ext cx="1224136" cy="832425"/>
          </a:xfrm>
          <a:prstGeom prst="rect">
            <a:avLst/>
          </a:prstGeom>
          <a:noFill/>
        </p:spPr>
      </p:pic>
      <p:pic>
        <p:nvPicPr>
          <p:cNvPr id="5" name="Picture 2" descr="http://research.fvaweb.eu/wp-content/uploads/2017/12/interhealty-title-1.bmp">
            <a:hlinkClick r:id="rId2"/>
          </p:cNvPr>
          <p:cNvPicPr>
            <a:picLocks noChangeAspect="1" noChangeArrowheads="1"/>
          </p:cNvPicPr>
          <p:nvPr/>
        </p:nvPicPr>
        <p:blipFill>
          <a:blip r:embed="rId4" cstate="screen"/>
          <a:srcRect r="-8"/>
          <a:stretch>
            <a:fillRect/>
          </a:stretch>
        </p:blipFill>
        <p:spPr bwMode="auto">
          <a:xfrm>
            <a:off x="8460432" y="4495428"/>
            <a:ext cx="648072" cy="648072"/>
          </a:xfrm>
          <a:prstGeom prst="rect">
            <a:avLst/>
          </a:prstGeom>
          <a:noFill/>
        </p:spPr>
      </p:pic>
      <p:pic>
        <p:nvPicPr>
          <p:cNvPr id="6" name="Picture 2" descr="http://research.fvaweb.eu/wp-content/uploads/2017/12/interhealty-title-1.bmp">
            <a:hlinkClick r:id="rId2"/>
          </p:cNvPr>
          <p:cNvPicPr>
            <a:picLocks noChangeAspect="1" noChangeArrowheads="1"/>
          </p:cNvPicPr>
          <p:nvPr/>
        </p:nvPicPr>
        <p:blipFill>
          <a:blip r:embed="rId5" cstate="screen"/>
          <a:srcRect/>
          <a:stretch>
            <a:fillRect/>
          </a:stretch>
        </p:blipFill>
        <p:spPr bwMode="auto">
          <a:xfrm>
            <a:off x="107505" y="4461960"/>
            <a:ext cx="1152127" cy="648072"/>
          </a:xfrm>
          <a:prstGeom prst="rect">
            <a:avLst/>
          </a:prstGeom>
          <a:noFill/>
        </p:spPr>
      </p:pic>
      <p:pic>
        <p:nvPicPr>
          <p:cNvPr id="48132" name="Picture 4" descr="http://research.fvaweb.eu/wp-content/uploads/2017/07/head_new-1024x192.png"/>
          <p:cNvPicPr>
            <a:picLocks noChangeAspect="1" noChangeArrowheads="1"/>
          </p:cNvPicPr>
          <p:nvPr/>
        </p:nvPicPr>
        <p:blipFill>
          <a:blip r:embed="rId6" cstate="screen"/>
          <a:srcRect/>
          <a:stretch>
            <a:fillRect/>
          </a:stretch>
        </p:blipFill>
        <p:spPr bwMode="auto">
          <a:xfrm>
            <a:off x="1" y="2787774"/>
            <a:ext cx="9164663" cy="12822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9" y="1563491"/>
            <a:ext cx="4680520" cy="1371349"/>
          </a:xfrm>
          <a:prstGeom prst="rect">
            <a:avLst/>
          </a:prstGeom>
          <a:noFill/>
        </p:spPr>
        <p:txBody>
          <a:bodyPr wrap="square" lIns="77925" tIns="38963" rIns="77925" bIns="38963" rtlCol="0">
            <a:spAutoFit/>
          </a:bodyPr>
          <a:lstStyle/>
          <a:p>
            <a:pPr lvl="0" algn="just"/>
            <a:r>
              <a:rPr lang="en-US" sz="1400" b="1" dirty="0" smtClean="0">
                <a:solidFill>
                  <a:schemeClr val="accent1">
                    <a:lumMod val="50000"/>
                  </a:schemeClr>
                </a:solidFill>
                <a:latin typeface="BankGothic Lt BT" pitchFamily="34" charset="0"/>
              </a:rPr>
              <a:t>THRIVE </a:t>
            </a:r>
            <a:r>
              <a:rPr lang="en-US" sz="1400" dirty="0" smtClean="0">
                <a:solidFill>
                  <a:schemeClr val="accent1">
                    <a:lumMod val="50000"/>
                  </a:schemeClr>
                </a:solidFill>
                <a:latin typeface="BankGothic Lt BT" pitchFamily="34" charset="0"/>
              </a:rPr>
              <a:t>(Erasmus+ 2015-1-EL01- KA201-013917): To reinforce the professional development of teachers of students up to 7 years old, in order to effectively promote positive behaviors in classroom as well as future school attendance and achievement.</a:t>
            </a:r>
            <a:endParaRPr lang="it-IT" sz="1400" dirty="0" smtClean="0">
              <a:solidFill>
                <a:schemeClr val="accent1">
                  <a:lumMod val="50000"/>
                </a:schemeClr>
              </a:solidFill>
              <a:latin typeface="BankGothic Lt BT" pitchFamily="34" charset="0"/>
            </a:endParaRPr>
          </a:p>
        </p:txBody>
      </p:sp>
      <p:pic>
        <p:nvPicPr>
          <p:cNvPr id="50178" name="Picture 2" descr="Thrive"/>
          <p:cNvPicPr>
            <a:picLocks noChangeAspect="1" noChangeArrowheads="1"/>
          </p:cNvPicPr>
          <p:nvPr/>
        </p:nvPicPr>
        <p:blipFill>
          <a:blip r:embed="rId2" cstate="screen"/>
          <a:srcRect/>
          <a:stretch>
            <a:fillRect/>
          </a:stretch>
        </p:blipFill>
        <p:spPr bwMode="auto">
          <a:xfrm>
            <a:off x="107504" y="951571"/>
            <a:ext cx="1512168" cy="634514"/>
          </a:xfrm>
          <a:prstGeom prst="rect">
            <a:avLst/>
          </a:prstGeom>
          <a:noFill/>
        </p:spPr>
      </p:pic>
      <p:pic>
        <p:nvPicPr>
          <p:cNvPr id="5" name="Picture 2" descr="Thrive"/>
          <p:cNvPicPr>
            <a:picLocks noChangeAspect="1" noChangeArrowheads="1"/>
          </p:cNvPicPr>
          <p:nvPr/>
        </p:nvPicPr>
        <p:blipFill>
          <a:blip r:embed="rId3" cstate="screen"/>
          <a:srcRect/>
          <a:stretch>
            <a:fillRect/>
          </a:stretch>
        </p:blipFill>
        <p:spPr bwMode="auto">
          <a:xfrm>
            <a:off x="35499" y="4515966"/>
            <a:ext cx="1152126" cy="540060"/>
          </a:xfrm>
          <a:prstGeom prst="rect">
            <a:avLst/>
          </a:prstGeom>
          <a:noFill/>
        </p:spPr>
      </p:pic>
      <p:pic>
        <p:nvPicPr>
          <p:cNvPr id="6" name="Picture 2" descr="Thrive"/>
          <p:cNvPicPr>
            <a:picLocks noChangeAspect="1" noChangeArrowheads="1"/>
          </p:cNvPicPr>
          <p:nvPr/>
        </p:nvPicPr>
        <p:blipFill>
          <a:blip r:embed="rId4" cstate="screen"/>
          <a:srcRect/>
          <a:stretch>
            <a:fillRect/>
          </a:stretch>
        </p:blipFill>
        <p:spPr bwMode="auto">
          <a:xfrm>
            <a:off x="8388424" y="4461961"/>
            <a:ext cx="720082" cy="634514"/>
          </a:xfrm>
          <a:prstGeom prst="rect">
            <a:avLst/>
          </a:prstGeom>
          <a:noFill/>
        </p:spPr>
      </p:pic>
      <p:pic>
        <p:nvPicPr>
          <p:cNvPr id="7" name="Picture 6" descr="17921495_m.jpg"/>
          <p:cNvPicPr>
            <a:picLocks noChangeAspect="1"/>
          </p:cNvPicPr>
          <p:nvPr/>
        </p:nvPicPr>
        <p:blipFill>
          <a:blip r:embed="rId5" cstate="screen"/>
          <a:stretch>
            <a:fillRect/>
          </a:stretch>
        </p:blipFill>
        <p:spPr>
          <a:xfrm>
            <a:off x="0" y="1633971"/>
            <a:ext cx="4139952" cy="27739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694599"/>
            <a:ext cx="5112568" cy="4541447"/>
          </a:xfrm>
          <a:prstGeom prst="rect">
            <a:avLst/>
          </a:prstGeom>
          <a:noFill/>
        </p:spPr>
        <p:txBody>
          <a:bodyPr wrap="square" lIns="77925" tIns="38963" rIns="77925" bIns="38963" rtlCol="0">
            <a:spAutoFit/>
          </a:bodyPr>
          <a:lstStyle/>
          <a:p>
            <a:pPr algn="just">
              <a:lnSpc>
                <a:spcPts val="1193"/>
              </a:lnSpc>
            </a:pPr>
            <a:r>
              <a:rPr lang="en-US" sz="1400" b="1" dirty="0" smtClean="0">
                <a:solidFill>
                  <a:schemeClr val="accent1">
                    <a:lumMod val="50000"/>
                  </a:schemeClr>
                </a:solidFill>
                <a:latin typeface="BankGothic Lt BT" pitchFamily="34" charset="0"/>
              </a:rPr>
              <a:t>LEILA</a:t>
            </a:r>
            <a:r>
              <a:rPr lang="en-US" sz="1400" dirty="0" smtClean="0">
                <a:solidFill>
                  <a:schemeClr val="accent1">
                    <a:lumMod val="50000"/>
                  </a:schemeClr>
                </a:solidFill>
                <a:latin typeface="BankGothic Lt BT" pitchFamily="34" charset="0"/>
              </a:rPr>
              <a:t> (FP7-SEC-2013-1- 608303): to provide law enforcement organizations with an innovative learning methodology and a set of serious games, to improve their cognitive capabilities, reasoning skills and creative approach to decision making, at individual and group level. </a:t>
            </a:r>
          </a:p>
          <a:p>
            <a:pPr algn="just">
              <a:lnSpc>
                <a:spcPts val="1193"/>
              </a:lnSpc>
            </a:pPr>
            <a:endParaRPr lang="en-US" sz="1400" dirty="0" smtClean="0">
              <a:solidFill>
                <a:schemeClr val="accent1">
                  <a:lumMod val="50000"/>
                </a:schemeClr>
              </a:solidFill>
              <a:latin typeface="BankGothic Lt BT" pitchFamily="34" charset="0"/>
            </a:endParaRPr>
          </a:p>
          <a:p>
            <a:pPr algn="just">
              <a:lnSpc>
                <a:spcPts val="1193"/>
              </a:lnSpc>
            </a:pPr>
            <a:r>
              <a:rPr lang="en-US" sz="1400" dirty="0" smtClean="0">
                <a:solidFill>
                  <a:schemeClr val="accent1">
                    <a:lumMod val="50000"/>
                  </a:schemeClr>
                </a:solidFill>
                <a:latin typeface="BankGothic Lt BT" pitchFamily="34" charset="0"/>
              </a:rPr>
              <a:t>FVA is responsible of serious games design and implementation.</a:t>
            </a:r>
          </a:p>
          <a:p>
            <a:pPr algn="just">
              <a:lnSpc>
                <a:spcPts val="1193"/>
              </a:lnSpc>
            </a:pPr>
            <a:r>
              <a:rPr lang="en-US" sz="1400" dirty="0" smtClean="0">
                <a:solidFill>
                  <a:schemeClr val="accent1">
                    <a:lumMod val="50000"/>
                  </a:schemeClr>
                </a:solidFill>
                <a:latin typeface="BankGothic Lt BT" pitchFamily="34" charset="0"/>
              </a:rPr>
              <a:t> </a:t>
            </a:r>
          </a:p>
          <a:p>
            <a:pPr algn="just">
              <a:lnSpc>
                <a:spcPts val="1193"/>
              </a:lnSpc>
            </a:pPr>
            <a:r>
              <a:rPr lang="en-US" sz="1400" dirty="0" smtClean="0">
                <a:solidFill>
                  <a:schemeClr val="accent1">
                    <a:lumMod val="50000"/>
                  </a:schemeClr>
                </a:solidFill>
                <a:latin typeface="BankGothic Lt BT" pitchFamily="34" charset="0"/>
              </a:rPr>
              <a:t>Specifically, the LEILA learning framework addresses the enhancement on knowledge and skills identified as crucial for IA, such as:</a:t>
            </a:r>
          </a:p>
          <a:p>
            <a:pPr algn="just">
              <a:lnSpc>
                <a:spcPts val="1193"/>
              </a:lnSpc>
            </a:pPr>
            <a:endParaRPr lang="en-US" sz="1400" b="1" dirty="0" smtClean="0">
              <a:solidFill>
                <a:schemeClr val="accent1">
                  <a:lumMod val="50000"/>
                </a:schemeClr>
              </a:solidFill>
              <a:latin typeface="BankGothic Lt BT" pitchFamily="34" charset="0"/>
            </a:endParaRPr>
          </a:p>
          <a:p>
            <a:pPr algn="just">
              <a:buFont typeface="Wingdings" pitchFamily="2" charset="2"/>
              <a:buChar char="ü"/>
            </a:pPr>
            <a:r>
              <a:rPr lang="en-US" sz="1400" b="1" dirty="0" smtClean="0">
                <a:solidFill>
                  <a:schemeClr val="accent1">
                    <a:lumMod val="50000"/>
                  </a:schemeClr>
                </a:solidFill>
                <a:latin typeface="BankGothic Lt BT" pitchFamily="34" charset="0"/>
              </a:rPr>
              <a:t>awareness of cognitive biases;</a:t>
            </a:r>
          </a:p>
          <a:p>
            <a:pPr algn="just">
              <a:buFont typeface="Wingdings" pitchFamily="2" charset="2"/>
              <a:buChar char="ü"/>
            </a:pPr>
            <a:r>
              <a:rPr lang="en-US" sz="1400" b="1" dirty="0" smtClean="0">
                <a:solidFill>
                  <a:schemeClr val="accent1">
                    <a:lumMod val="50000"/>
                  </a:schemeClr>
                </a:solidFill>
                <a:latin typeface="BankGothic Lt BT" pitchFamily="34" charset="0"/>
              </a:rPr>
              <a:t>practice of critical thinking;</a:t>
            </a:r>
          </a:p>
          <a:p>
            <a:pPr algn="just">
              <a:buFont typeface="Wingdings" pitchFamily="2" charset="2"/>
              <a:buChar char="ü"/>
            </a:pPr>
            <a:r>
              <a:rPr lang="en-US" sz="1400" b="1" dirty="0" smtClean="0">
                <a:solidFill>
                  <a:schemeClr val="accent1">
                    <a:lumMod val="50000"/>
                  </a:schemeClr>
                </a:solidFill>
                <a:latin typeface="BankGothic Lt BT" pitchFamily="34" charset="0"/>
              </a:rPr>
              <a:t>filtering and analyzing massive amount of data;</a:t>
            </a:r>
          </a:p>
          <a:p>
            <a:pPr algn="just">
              <a:buFont typeface="Wingdings" pitchFamily="2" charset="2"/>
              <a:buChar char="ü"/>
            </a:pPr>
            <a:r>
              <a:rPr lang="en-US" sz="1400" b="1" dirty="0" smtClean="0">
                <a:solidFill>
                  <a:schemeClr val="accent1">
                    <a:lumMod val="50000"/>
                  </a:schemeClr>
                </a:solidFill>
                <a:latin typeface="BankGothic Lt BT" pitchFamily="34" charset="0"/>
              </a:rPr>
              <a:t>capability to draw relevant conclusions and take appropriate decisions;</a:t>
            </a:r>
          </a:p>
          <a:p>
            <a:pPr algn="just">
              <a:buFont typeface="Wingdings" pitchFamily="2" charset="2"/>
              <a:buChar char="ü"/>
            </a:pPr>
            <a:r>
              <a:rPr lang="en-US" sz="1400" b="1" dirty="0" smtClean="0">
                <a:solidFill>
                  <a:schemeClr val="accent1">
                    <a:lumMod val="50000"/>
                  </a:schemeClr>
                </a:solidFill>
                <a:latin typeface="BankGothic Lt BT" pitchFamily="34" charset="0"/>
              </a:rPr>
              <a:t>decision making under social and time pressure;</a:t>
            </a:r>
            <a:endParaRPr lang="en-US" sz="1400" dirty="0" smtClean="0">
              <a:solidFill>
                <a:schemeClr val="accent1">
                  <a:lumMod val="50000"/>
                </a:schemeClr>
              </a:solidFill>
              <a:latin typeface="BankGothic Lt BT" pitchFamily="34" charset="0"/>
            </a:endParaRPr>
          </a:p>
          <a:p>
            <a:pPr algn="just"/>
            <a:r>
              <a:rPr lang="en-US" sz="1400" b="1" dirty="0" smtClean="0">
                <a:solidFill>
                  <a:schemeClr val="accent1">
                    <a:lumMod val="50000"/>
                  </a:schemeClr>
                </a:solidFill>
                <a:latin typeface="BankGothic Lt BT" pitchFamily="34" charset="0"/>
              </a:rPr>
              <a:t>creative intelligence;</a:t>
            </a:r>
          </a:p>
          <a:p>
            <a:pPr algn="just">
              <a:buFont typeface="Wingdings" pitchFamily="2" charset="2"/>
              <a:buChar char="ü"/>
            </a:pPr>
            <a:r>
              <a:rPr lang="en-US" sz="1400" b="1" dirty="0" smtClean="0">
                <a:solidFill>
                  <a:schemeClr val="accent1">
                    <a:lumMod val="50000"/>
                  </a:schemeClr>
                </a:solidFill>
                <a:latin typeface="BankGothic Lt BT" pitchFamily="34" charset="0"/>
              </a:rPr>
              <a:t>collaboration capabilities and team-based decision making;</a:t>
            </a:r>
          </a:p>
          <a:p>
            <a:pPr algn="just">
              <a:buFont typeface="Wingdings" pitchFamily="2" charset="2"/>
              <a:buChar char="ü"/>
            </a:pPr>
            <a:r>
              <a:rPr lang="en-US" sz="1400" b="1" dirty="0" smtClean="0">
                <a:solidFill>
                  <a:schemeClr val="accent1">
                    <a:lumMod val="50000"/>
                  </a:schemeClr>
                </a:solidFill>
                <a:latin typeface="BankGothic Lt BT" pitchFamily="34" charset="0"/>
              </a:rPr>
              <a:t>reporting and communication skills.</a:t>
            </a:r>
            <a:endParaRPr lang="en-US" sz="1400" dirty="0" smtClean="0">
              <a:solidFill>
                <a:schemeClr val="accent1">
                  <a:lumMod val="50000"/>
                </a:schemeClr>
              </a:solidFill>
              <a:latin typeface="BankGothic Lt BT" pitchFamily="34" charset="0"/>
            </a:endParaRPr>
          </a:p>
          <a:p>
            <a:pPr algn="just">
              <a:lnSpc>
                <a:spcPts val="1193"/>
              </a:lnSpc>
            </a:pPr>
            <a:endParaRPr lang="it-IT" sz="1400" dirty="0" smtClean="0">
              <a:solidFill>
                <a:schemeClr val="accent1">
                  <a:lumMod val="50000"/>
                </a:schemeClr>
              </a:solidFill>
              <a:latin typeface="BankGothic Lt BT" pitchFamily="34" charset="0"/>
            </a:endParaRPr>
          </a:p>
        </p:txBody>
      </p:sp>
      <p:pic>
        <p:nvPicPr>
          <p:cNvPr id="51202" name="Picture 2" descr="http://research.fvaweb.eu/wp-content/uploads/2017/12/EClogo.png">
            <a:hlinkClick r:id="rId2"/>
          </p:cNvPr>
          <p:cNvPicPr>
            <a:picLocks noChangeAspect="1" noChangeArrowheads="1"/>
          </p:cNvPicPr>
          <p:nvPr/>
        </p:nvPicPr>
        <p:blipFill>
          <a:blip r:embed="rId3" cstate="screen"/>
          <a:srcRect/>
          <a:stretch>
            <a:fillRect/>
          </a:stretch>
        </p:blipFill>
        <p:spPr bwMode="auto">
          <a:xfrm>
            <a:off x="35497" y="4463316"/>
            <a:ext cx="864095" cy="680184"/>
          </a:xfrm>
          <a:prstGeom prst="rect">
            <a:avLst/>
          </a:prstGeom>
          <a:noFill/>
        </p:spPr>
      </p:pic>
      <p:pic>
        <p:nvPicPr>
          <p:cNvPr id="7" name="Picture 6" descr="logo_LEILA_high.jpg"/>
          <p:cNvPicPr>
            <a:picLocks noChangeAspect="1"/>
          </p:cNvPicPr>
          <p:nvPr/>
        </p:nvPicPr>
        <p:blipFill>
          <a:blip r:embed="rId4" cstate="screen"/>
          <a:stretch>
            <a:fillRect/>
          </a:stretch>
        </p:blipFill>
        <p:spPr>
          <a:xfrm>
            <a:off x="107505" y="1059582"/>
            <a:ext cx="1691680" cy="658471"/>
          </a:xfrm>
          <a:prstGeom prst="rect">
            <a:avLst/>
          </a:prstGeom>
        </p:spPr>
      </p:pic>
      <p:pic>
        <p:nvPicPr>
          <p:cNvPr id="9" name="Picture 8" descr="IMG_1305.JPG"/>
          <p:cNvPicPr>
            <a:picLocks noChangeAspect="1"/>
          </p:cNvPicPr>
          <p:nvPr/>
        </p:nvPicPr>
        <p:blipFill>
          <a:blip r:embed="rId5" cstate="screen"/>
          <a:srcRect/>
          <a:stretch>
            <a:fillRect/>
          </a:stretch>
        </p:blipFill>
        <p:spPr>
          <a:xfrm>
            <a:off x="0" y="2039388"/>
            <a:ext cx="3779912" cy="231456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1960" y="1131590"/>
            <a:ext cx="4752528" cy="3310341"/>
          </a:xfrm>
          <a:prstGeom prst="rect">
            <a:avLst/>
          </a:prstGeom>
          <a:noFill/>
        </p:spPr>
        <p:txBody>
          <a:bodyPr wrap="square" lIns="77925" tIns="38963" rIns="77925" bIns="38963" rtlCol="0">
            <a:spAutoFit/>
          </a:bodyPr>
          <a:lstStyle/>
          <a:p>
            <a:pPr algn="just"/>
            <a:r>
              <a:rPr lang="en-US" sz="1400" b="1" dirty="0" smtClean="0">
                <a:solidFill>
                  <a:schemeClr val="accent1">
                    <a:lumMod val="50000"/>
                  </a:schemeClr>
                </a:solidFill>
                <a:latin typeface="BankGothic Lt BT" pitchFamily="34" charset="0"/>
              </a:rPr>
              <a:t>MEAL</a:t>
            </a:r>
            <a:r>
              <a:rPr lang="en-US" sz="1400" dirty="0" smtClean="0">
                <a:solidFill>
                  <a:schemeClr val="accent1">
                    <a:lumMod val="50000"/>
                  </a:schemeClr>
                </a:solidFill>
                <a:latin typeface="BankGothic Lt BT" pitchFamily="34" charset="0"/>
              </a:rPr>
              <a:t> (LLP 543535 – 2013): to develop a pedagogical tool aimed at helping teachers and nutritionists (students and professionals) to acquire, train, promote and deliver basic Nutritional Education (NE) and healthy eating behavior competencies to children.</a:t>
            </a:r>
          </a:p>
          <a:p>
            <a:pPr algn="just"/>
            <a:r>
              <a:rPr lang="en-US" sz="1400" dirty="0" smtClean="0">
                <a:solidFill>
                  <a:schemeClr val="accent1">
                    <a:lumMod val="50000"/>
                  </a:schemeClr>
                </a:solidFill>
                <a:latin typeface="BankGothic Lt BT" pitchFamily="34" charset="0"/>
              </a:rPr>
              <a:t>MEAL approaches eating behaviors not only in nutritional literacy sense, but also using ICT elements such as “Serious Games” platforms to consolidate the nutritional competencies and habits through an engaging experience for the children.</a:t>
            </a:r>
          </a:p>
          <a:p>
            <a:pPr lvl="0" algn="just"/>
            <a:r>
              <a:rPr lang="en-US" sz="1400" dirty="0" smtClean="0">
                <a:solidFill>
                  <a:schemeClr val="accent1">
                    <a:lumMod val="50000"/>
                  </a:schemeClr>
                </a:solidFill>
                <a:latin typeface="BankGothic Lt BT" pitchFamily="34" charset="0"/>
              </a:rPr>
              <a:t>FVA is in charge of edutainment games design and implementation.</a:t>
            </a:r>
            <a:endParaRPr lang="it-IT" sz="1400" dirty="0" smtClean="0">
              <a:solidFill>
                <a:schemeClr val="accent1">
                  <a:lumMod val="50000"/>
                </a:schemeClr>
              </a:solidFill>
              <a:latin typeface="BankGothic Lt BT" pitchFamily="34" charset="0"/>
            </a:endParaRPr>
          </a:p>
        </p:txBody>
      </p:sp>
      <p:pic>
        <p:nvPicPr>
          <p:cNvPr id="52226" name="Picture 2" descr="http://meal.fvaweb.eu/site/photos/bimbi%20corrono.jpg"/>
          <p:cNvPicPr>
            <a:picLocks noChangeAspect="1" noChangeArrowheads="1"/>
          </p:cNvPicPr>
          <p:nvPr/>
        </p:nvPicPr>
        <p:blipFill>
          <a:blip r:embed="rId2" cstate="screen"/>
          <a:srcRect/>
          <a:stretch>
            <a:fillRect/>
          </a:stretch>
        </p:blipFill>
        <p:spPr bwMode="auto">
          <a:xfrm>
            <a:off x="-1" y="1844412"/>
            <a:ext cx="4067945" cy="2509537"/>
          </a:xfrm>
          <a:prstGeom prst="rect">
            <a:avLst/>
          </a:prstGeom>
          <a:noFill/>
        </p:spPr>
      </p:pic>
      <p:pic>
        <p:nvPicPr>
          <p:cNvPr id="52227" name="Picture 3" descr="C:\Users\Administrator\Desktop\progetti EC terminati\MEAL\logo\logo.jpg"/>
          <p:cNvPicPr>
            <a:picLocks noChangeAspect="1" noChangeArrowheads="1"/>
          </p:cNvPicPr>
          <p:nvPr/>
        </p:nvPicPr>
        <p:blipFill>
          <a:blip r:embed="rId3" cstate="screen"/>
          <a:srcRect/>
          <a:stretch>
            <a:fillRect/>
          </a:stretch>
        </p:blipFill>
        <p:spPr bwMode="auto">
          <a:xfrm>
            <a:off x="107505" y="897565"/>
            <a:ext cx="1800200" cy="689438"/>
          </a:xfrm>
          <a:prstGeom prst="rect">
            <a:avLst/>
          </a:prstGeom>
          <a:noFill/>
        </p:spPr>
      </p:pic>
      <p:pic>
        <p:nvPicPr>
          <p:cNvPr id="52229" name="Picture 5" descr="http://research.fvaweb.eu/wp-content/uploads/2017/12/download-1.png"/>
          <p:cNvPicPr>
            <a:picLocks noChangeAspect="1" noChangeArrowheads="1"/>
          </p:cNvPicPr>
          <p:nvPr/>
        </p:nvPicPr>
        <p:blipFill>
          <a:blip r:embed="rId4" cstate="screen"/>
          <a:srcRect/>
          <a:stretch>
            <a:fillRect/>
          </a:stretch>
        </p:blipFill>
        <p:spPr bwMode="auto">
          <a:xfrm>
            <a:off x="1" y="4776220"/>
            <a:ext cx="971599" cy="3672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4008" y="771550"/>
            <a:ext cx="4499993" cy="4387559"/>
          </a:xfrm>
          <a:prstGeom prst="rect">
            <a:avLst/>
          </a:prstGeom>
        </p:spPr>
        <p:txBody>
          <a:bodyPr wrap="square" lIns="77925" tIns="38963" rIns="77925" bIns="38963">
            <a:spAutoFit/>
          </a:bodyPr>
          <a:lstStyle/>
          <a:p>
            <a:pPr lvl="0"/>
            <a:r>
              <a:rPr lang="en-US" sz="1400" b="1" dirty="0" smtClean="0">
                <a:solidFill>
                  <a:schemeClr val="accent1">
                    <a:lumMod val="50000"/>
                  </a:schemeClr>
                </a:solidFill>
                <a:latin typeface="BankGothic Lt BT" pitchFamily="34" charset="0"/>
              </a:rPr>
              <a:t>Strategic Dissemination and Communication to promote </a:t>
            </a:r>
            <a:r>
              <a:rPr lang="en-US" sz="1400" b="1" dirty="0" smtClean="0">
                <a:solidFill>
                  <a:schemeClr val="accent1">
                    <a:lumMod val="50000"/>
                  </a:schemeClr>
                </a:solidFill>
                <a:latin typeface="BankGothic Lt BT" pitchFamily="34" charset="0"/>
              </a:rPr>
              <a:t>science</a:t>
            </a:r>
          </a:p>
          <a:p>
            <a:pPr lvl="0"/>
            <a:endParaRPr lang="en-US" sz="1400" b="1" dirty="0" smtClean="0">
              <a:solidFill>
                <a:schemeClr val="accent1">
                  <a:lumMod val="50000"/>
                </a:schemeClr>
              </a:solidFill>
              <a:latin typeface="BankGothic Lt BT" pitchFamily="34" charset="0"/>
            </a:endParaRPr>
          </a:p>
          <a:p>
            <a:pPr lvl="0"/>
            <a:r>
              <a:rPr lang="en-US" sz="1400" b="1" dirty="0" smtClean="0">
                <a:solidFill>
                  <a:schemeClr val="accent1">
                    <a:lumMod val="50000"/>
                  </a:schemeClr>
                </a:solidFill>
                <a:latin typeface="BankGothic Lt BT" pitchFamily="34" charset="0"/>
              </a:rPr>
              <a:t>Training, co-creation workshops and focus groups with </a:t>
            </a:r>
            <a:r>
              <a:rPr lang="en-US" sz="1400" b="1" dirty="0" smtClean="0">
                <a:solidFill>
                  <a:schemeClr val="accent1">
                    <a:lumMod val="50000"/>
                  </a:schemeClr>
                </a:solidFill>
                <a:latin typeface="BankGothic Lt BT" pitchFamily="34" charset="0"/>
              </a:rPr>
              <a:t>stakeholders</a:t>
            </a:r>
          </a:p>
          <a:p>
            <a:pPr lvl="0"/>
            <a:endParaRPr lang="en-US" sz="1400" b="1" dirty="0" smtClean="0">
              <a:solidFill>
                <a:schemeClr val="accent1">
                  <a:lumMod val="50000"/>
                </a:schemeClr>
              </a:solidFill>
              <a:latin typeface="BankGothic Lt BT" pitchFamily="34" charset="0"/>
            </a:endParaRPr>
          </a:p>
          <a:p>
            <a:pPr lvl="0"/>
            <a:r>
              <a:rPr lang="en-US" sz="1400" b="1" dirty="0" smtClean="0">
                <a:solidFill>
                  <a:schemeClr val="accent1">
                    <a:lumMod val="50000"/>
                  </a:schemeClr>
                </a:solidFill>
                <a:latin typeface="BankGothic Lt BT" pitchFamily="34" charset="0"/>
              </a:rPr>
              <a:t>Media and New Media </a:t>
            </a:r>
            <a:r>
              <a:rPr lang="en-US" sz="1400" b="1" dirty="0" smtClean="0">
                <a:solidFill>
                  <a:schemeClr val="accent1">
                    <a:lumMod val="50000"/>
                  </a:schemeClr>
                </a:solidFill>
                <a:latin typeface="BankGothic Lt BT" pitchFamily="34" charset="0"/>
              </a:rPr>
              <a:t>production</a:t>
            </a:r>
          </a:p>
          <a:p>
            <a:pPr lvl="0"/>
            <a:endParaRPr lang="en-US" sz="1400" b="1" dirty="0" smtClean="0">
              <a:solidFill>
                <a:schemeClr val="accent1">
                  <a:lumMod val="50000"/>
                </a:schemeClr>
              </a:solidFill>
              <a:latin typeface="BankGothic Lt BT" pitchFamily="34" charset="0"/>
            </a:endParaRPr>
          </a:p>
          <a:p>
            <a:pPr lvl="0"/>
            <a:r>
              <a:rPr lang="en-US" sz="1400" b="1" dirty="0" smtClean="0">
                <a:solidFill>
                  <a:schemeClr val="accent1">
                    <a:lumMod val="50000"/>
                  </a:schemeClr>
                </a:solidFill>
                <a:latin typeface="BankGothic Lt BT" pitchFamily="34" charset="0"/>
              </a:rPr>
              <a:t>Social media strategies and ICT solutions (Applications, Widgets, Animated Commercials, E-games</a:t>
            </a:r>
            <a:r>
              <a:rPr lang="en-US" sz="1400" b="1" dirty="0" smtClean="0">
                <a:solidFill>
                  <a:schemeClr val="accent1">
                    <a:lumMod val="50000"/>
                  </a:schemeClr>
                </a:solidFill>
                <a:latin typeface="BankGothic Lt BT" pitchFamily="34" charset="0"/>
              </a:rPr>
              <a:t>)</a:t>
            </a:r>
          </a:p>
          <a:p>
            <a:pPr lvl="0"/>
            <a:endParaRPr lang="en-US" sz="1400" b="1" dirty="0" smtClean="0">
              <a:solidFill>
                <a:schemeClr val="accent1">
                  <a:lumMod val="50000"/>
                </a:schemeClr>
              </a:solidFill>
              <a:latin typeface="BankGothic Lt BT" pitchFamily="34" charset="0"/>
            </a:endParaRPr>
          </a:p>
          <a:p>
            <a:pPr lvl="0"/>
            <a:r>
              <a:rPr lang="en-US" sz="1400" b="1" dirty="0" smtClean="0">
                <a:solidFill>
                  <a:schemeClr val="accent1">
                    <a:lumMod val="50000"/>
                  </a:schemeClr>
                </a:solidFill>
                <a:latin typeface="BankGothic Lt BT" pitchFamily="34" charset="0"/>
              </a:rPr>
              <a:t>Serious games, </a:t>
            </a:r>
            <a:r>
              <a:rPr lang="en-US" sz="1400" b="1" dirty="0" err="1" smtClean="0">
                <a:solidFill>
                  <a:schemeClr val="accent1">
                    <a:lumMod val="50000"/>
                  </a:schemeClr>
                </a:solidFill>
                <a:latin typeface="BankGothic Lt BT" pitchFamily="34" charset="0"/>
              </a:rPr>
              <a:t>advergames</a:t>
            </a:r>
            <a:r>
              <a:rPr lang="en-US" sz="1400" b="1" dirty="0" smtClean="0">
                <a:solidFill>
                  <a:schemeClr val="accent1">
                    <a:lumMod val="50000"/>
                  </a:schemeClr>
                </a:solidFill>
                <a:latin typeface="BankGothic Lt BT" pitchFamily="34" charset="0"/>
              </a:rPr>
              <a:t> and entertainment </a:t>
            </a:r>
          </a:p>
          <a:p>
            <a:pPr lvl="0"/>
            <a:endParaRPr lang="en-US" sz="1400" b="1" dirty="0" smtClean="0">
              <a:solidFill>
                <a:schemeClr val="accent1">
                  <a:lumMod val="50000"/>
                </a:schemeClr>
              </a:solidFill>
              <a:latin typeface="BankGothic Lt BT" pitchFamily="34" charset="0"/>
            </a:endParaRPr>
          </a:p>
          <a:p>
            <a:pPr lvl="0"/>
            <a:r>
              <a:rPr lang="en-US" sz="1400" b="1" dirty="0" smtClean="0">
                <a:solidFill>
                  <a:schemeClr val="accent1">
                    <a:lumMod val="50000"/>
                  </a:schemeClr>
                </a:solidFill>
                <a:latin typeface="BankGothic Lt BT" pitchFamily="34" charset="0"/>
              </a:rPr>
              <a:t>Technology </a:t>
            </a:r>
            <a:r>
              <a:rPr lang="en-US" sz="1400" b="1" dirty="0" smtClean="0">
                <a:solidFill>
                  <a:schemeClr val="accent1">
                    <a:lumMod val="50000"/>
                  </a:schemeClr>
                </a:solidFill>
                <a:latin typeface="BankGothic Lt BT" pitchFamily="34" charset="0"/>
              </a:rPr>
              <a:t>Enhanced training platforms</a:t>
            </a:r>
          </a:p>
          <a:p>
            <a:pPr lvl="0"/>
            <a:endParaRPr lang="en-US" sz="1400" b="1" dirty="0" smtClean="0">
              <a:solidFill>
                <a:schemeClr val="accent1">
                  <a:lumMod val="50000"/>
                </a:schemeClr>
              </a:solidFill>
              <a:latin typeface="BankGothic Lt BT" pitchFamily="34" charset="0"/>
            </a:endParaRPr>
          </a:p>
          <a:p>
            <a:pPr lvl="0"/>
            <a:r>
              <a:rPr lang="en-US" sz="1400" b="1" dirty="0" smtClean="0">
                <a:solidFill>
                  <a:schemeClr val="accent1">
                    <a:lumMod val="50000"/>
                  </a:schemeClr>
                </a:solidFill>
                <a:latin typeface="BankGothic Lt BT" pitchFamily="34" charset="0"/>
              </a:rPr>
              <a:t>ICT </a:t>
            </a:r>
            <a:r>
              <a:rPr lang="en-US" sz="1400" b="1" dirty="0" smtClean="0">
                <a:solidFill>
                  <a:schemeClr val="accent1">
                    <a:lumMod val="50000"/>
                  </a:schemeClr>
                </a:solidFill>
                <a:latin typeface="BankGothic Lt BT" pitchFamily="34" charset="0"/>
              </a:rPr>
              <a:t>solutions, Graphic </a:t>
            </a:r>
            <a:r>
              <a:rPr lang="en-US" sz="1400" b="1" dirty="0" smtClean="0">
                <a:solidFill>
                  <a:schemeClr val="accent1">
                    <a:lumMod val="50000"/>
                  </a:schemeClr>
                </a:solidFill>
                <a:latin typeface="BankGothic Lt BT" pitchFamily="34" charset="0"/>
              </a:rPr>
              <a:t>design, 3D </a:t>
            </a:r>
            <a:r>
              <a:rPr lang="en-US" sz="1400" b="1" dirty="0" err="1" smtClean="0">
                <a:solidFill>
                  <a:schemeClr val="accent1">
                    <a:lumMod val="50000"/>
                  </a:schemeClr>
                </a:solidFill>
                <a:latin typeface="BankGothic Lt BT" pitchFamily="34" charset="0"/>
              </a:rPr>
              <a:t>modelling</a:t>
            </a:r>
            <a:r>
              <a:rPr lang="en-US" sz="1400" b="1" dirty="0" smtClean="0">
                <a:solidFill>
                  <a:schemeClr val="accent1">
                    <a:lumMod val="50000"/>
                  </a:schemeClr>
                </a:solidFill>
                <a:latin typeface="BankGothic Lt BT" pitchFamily="34" charset="0"/>
              </a:rPr>
              <a:t> and </a:t>
            </a:r>
            <a:r>
              <a:rPr lang="en-US" sz="1400" b="1" dirty="0" err="1" smtClean="0">
                <a:solidFill>
                  <a:schemeClr val="accent1">
                    <a:lumMod val="50000"/>
                  </a:schemeClr>
                </a:solidFill>
                <a:latin typeface="BankGothic Lt BT" pitchFamily="34" charset="0"/>
              </a:rPr>
              <a:t>animation,HCI</a:t>
            </a:r>
            <a:r>
              <a:rPr lang="en-US" sz="1400" b="1" dirty="0" smtClean="0">
                <a:solidFill>
                  <a:schemeClr val="accent1">
                    <a:lumMod val="50000"/>
                  </a:schemeClr>
                </a:solidFill>
                <a:latin typeface="BankGothic Lt BT" pitchFamily="34" charset="0"/>
              </a:rPr>
              <a:t> </a:t>
            </a:r>
            <a:r>
              <a:rPr lang="en-US" sz="1400" b="1" dirty="0" smtClean="0">
                <a:solidFill>
                  <a:schemeClr val="accent1">
                    <a:lumMod val="50000"/>
                  </a:schemeClr>
                </a:solidFill>
                <a:latin typeface="BankGothic Lt BT" pitchFamily="34" charset="0"/>
              </a:rPr>
              <a:t>and interface design</a:t>
            </a:r>
            <a:endParaRPr lang="en-US" sz="1400" b="1" dirty="0" smtClean="0">
              <a:solidFill>
                <a:schemeClr val="accent1">
                  <a:lumMod val="50000"/>
                </a:schemeClr>
              </a:solidFill>
              <a:latin typeface="BankGothic Lt BT" pitchFamily="34" charset="0"/>
            </a:endParaRPr>
          </a:p>
        </p:txBody>
      </p:sp>
      <p:pic>
        <p:nvPicPr>
          <p:cNvPr id="4" name="Picture 3" descr="32267819_m.jpg"/>
          <p:cNvPicPr>
            <a:picLocks noChangeAspect="1"/>
          </p:cNvPicPr>
          <p:nvPr/>
        </p:nvPicPr>
        <p:blipFill>
          <a:blip r:embed="rId2" cstate="screen"/>
          <a:srcRect/>
          <a:stretch>
            <a:fillRect/>
          </a:stretch>
        </p:blipFill>
        <p:spPr>
          <a:xfrm>
            <a:off x="1" y="1005576"/>
            <a:ext cx="4571999" cy="3564396"/>
          </a:xfrm>
          <a:prstGeom prst="rect">
            <a:avLst/>
          </a:prstGeom>
        </p:spPr>
      </p:pic>
      <p:sp>
        <p:nvSpPr>
          <p:cNvPr id="5" name="Flowchart: Process 4"/>
          <p:cNvSpPr/>
          <p:nvPr/>
        </p:nvSpPr>
        <p:spPr>
          <a:xfrm>
            <a:off x="1" y="2301720"/>
            <a:ext cx="1547663"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What we do</a:t>
            </a:r>
            <a:endParaRPr lang="en-GB" dirty="0">
              <a:latin typeface="BankGothic Lt B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483768" y="1131590"/>
            <a:ext cx="3250720" cy="2069976"/>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6" name="Immagine 5">
            <a:hlinkClick r:id="rId4"/>
          </p:cNvPr>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a:xfrm>
            <a:off x="467544" y="2571750"/>
            <a:ext cx="2964205" cy="1383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a:hlinkClick r:id="rId6"/>
          </p:cNvPr>
          <p:cNvPicPr>
            <a:picLocks noChangeAspect="1"/>
          </p:cNvPicPr>
          <p:nvPr/>
        </p:nvPicPr>
        <p:blipFill>
          <a:blip r:embed="rId7" cstate="screen">
            <a:extLst>
              <a:ext uri="{28A0092B-C50C-407E-A947-70E740481C1C}">
                <a14:useLocalDpi xmlns:a14="http://schemas.microsoft.com/office/drawing/2010/main" xmlns=""/>
              </a:ext>
            </a:extLst>
          </a:blip>
          <a:srcRect l="4485" t="2018" r="3821" b="1129"/>
          <a:stretch>
            <a:fillRect/>
          </a:stretch>
        </p:blipFill>
        <p:spPr>
          <a:xfrm>
            <a:off x="6444208" y="1275606"/>
            <a:ext cx="1728192" cy="2592288"/>
          </a:xfrm>
          <a:prstGeom prst="roundRect">
            <a:avLst>
              <a:gd name="adj" fmla="val 8594"/>
            </a:avLst>
          </a:prstGeom>
          <a:solidFill>
            <a:srgbClr val="FFFFFF">
              <a:shade val="85000"/>
            </a:srgbClr>
          </a:solidFill>
          <a:ln>
            <a:solidFill>
              <a:schemeClr val="accent2"/>
            </a:solidFill>
          </a:ln>
          <a:effectLst>
            <a:reflection blurRad="12700" stA="38000" endPos="28000" dist="5000" dir="5400000" sy="-100000" algn="bl" rotWithShape="0"/>
          </a:effectLst>
        </p:spPr>
      </p:pic>
      <p:pic>
        <p:nvPicPr>
          <p:cNvPr id="11" name="Picture 2" descr="logo_LOW"/>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33561" y="36315"/>
            <a:ext cx="2162175" cy="807244"/>
          </a:xfrm>
          <a:prstGeom prst="rect">
            <a:avLst/>
          </a:prstGeom>
          <a:noFill/>
          <a:ln w="9525">
            <a:noFill/>
            <a:miter lim="800000"/>
            <a:headEnd/>
            <a:tailEnd/>
          </a:ln>
        </p:spPr>
      </p:pic>
      <p:cxnSp>
        <p:nvCxnSpPr>
          <p:cNvPr id="10" name="Straight Connector 9"/>
          <p:cNvCxnSpPr/>
          <p:nvPr/>
        </p:nvCxnSpPr>
        <p:spPr>
          <a:xfrm>
            <a:off x="2195736" y="573528"/>
            <a:ext cx="6840760"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sp>
        <p:nvSpPr>
          <p:cNvPr id="14" name="Rectangle 13"/>
          <p:cNvSpPr/>
          <p:nvPr/>
        </p:nvSpPr>
        <p:spPr>
          <a:xfrm>
            <a:off x="4932040" y="627534"/>
            <a:ext cx="4104456" cy="340297"/>
          </a:xfrm>
          <a:prstGeom prst="rect">
            <a:avLst/>
          </a:prstGeom>
        </p:spPr>
        <p:txBody>
          <a:bodyPr wrap="square" lIns="77925" tIns="38963" rIns="77925" bIns="38963">
            <a:spAutoFit/>
          </a:bodyPr>
          <a:lstStyle/>
          <a:p>
            <a:pPr algn="r"/>
            <a:r>
              <a:rPr lang="en-GB" sz="1700" b="1" dirty="0" smtClean="0">
                <a:solidFill>
                  <a:schemeClr val="accent2"/>
                </a:solidFill>
                <a:latin typeface="BankGothic Lt BT" pitchFamily="34" charset="0"/>
                <a:cs typeface="Arial" pitchFamily="34" charset="0"/>
              </a:rPr>
              <a:t>Games for MEAL</a:t>
            </a:r>
            <a:endParaRPr lang="en-GB" sz="1700" b="1" dirty="0">
              <a:solidFill>
                <a:schemeClr val="accent2"/>
              </a:solidFill>
              <a:latin typeface="BankGothic Lt BT" pitchFamily="34" charset="0"/>
              <a:cs typeface="Arial" pitchFamily="34" charset="0"/>
            </a:endParaRPr>
          </a:p>
        </p:txBody>
      </p:sp>
      <p:sp>
        <p:nvSpPr>
          <p:cNvPr id="24" name="Rectangle 23"/>
          <p:cNvSpPr/>
          <p:nvPr/>
        </p:nvSpPr>
        <p:spPr>
          <a:xfrm>
            <a:off x="391718" y="4178614"/>
            <a:ext cx="8536792" cy="725018"/>
          </a:xfrm>
          <a:prstGeom prst="rect">
            <a:avLst/>
          </a:prstGeom>
        </p:spPr>
        <p:txBody>
          <a:bodyPr wrap="square" lIns="77925" tIns="38963" rIns="77925" bIns="38963">
            <a:spAutoFit/>
          </a:bodyPr>
          <a:lstStyle/>
          <a:p>
            <a:r>
              <a:rPr lang="en-GB" sz="1400" b="1" dirty="0" smtClean="0">
                <a:solidFill>
                  <a:schemeClr val="accent2"/>
                </a:solidFill>
                <a:latin typeface="BankGothic Lt BT" pitchFamily="34" charset="0"/>
                <a:cs typeface="Arial" pitchFamily="34" charset="0"/>
              </a:rPr>
              <a:t>MEAL games: </a:t>
            </a:r>
            <a:r>
              <a:rPr lang="en-US" sz="1400" b="1" dirty="0">
                <a:solidFill>
                  <a:schemeClr val="accent2"/>
                </a:solidFill>
                <a:latin typeface="BankGothic Lt BT" pitchFamily="34" charset="0"/>
                <a:cs typeface="Arial" pitchFamily="34" charset="0"/>
              </a:rPr>
              <a:t>Modifying eating attitudes and actions through </a:t>
            </a:r>
            <a:r>
              <a:rPr lang="en-US" sz="1400" b="1" dirty="0" smtClean="0">
                <a:solidFill>
                  <a:schemeClr val="accent2"/>
                </a:solidFill>
                <a:latin typeface="BankGothic Lt BT" pitchFamily="34" charset="0"/>
                <a:cs typeface="Arial" pitchFamily="34" charset="0"/>
              </a:rPr>
              <a:t>learning</a:t>
            </a:r>
          </a:p>
          <a:p>
            <a:r>
              <a:rPr lang="en-US" sz="1400" dirty="0">
                <a:solidFill>
                  <a:schemeClr val="accent1">
                    <a:lumMod val="50000"/>
                  </a:schemeClr>
                </a:solidFill>
                <a:latin typeface="BankGothic Lt BT" pitchFamily="34" charset="0"/>
                <a:cs typeface="Arial" pitchFamily="34" charset="0"/>
              </a:rPr>
              <a:t>T</a:t>
            </a:r>
            <a:r>
              <a:rPr lang="en-US" sz="1400" dirty="0" smtClean="0">
                <a:solidFill>
                  <a:schemeClr val="accent1">
                    <a:lumMod val="50000"/>
                  </a:schemeClr>
                </a:solidFill>
                <a:latin typeface="BankGothic Lt BT" pitchFamily="34" charset="0"/>
                <a:cs typeface="Arial" pitchFamily="34" charset="0"/>
              </a:rPr>
              <a:t>o </a:t>
            </a:r>
            <a:r>
              <a:rPr lang="en-US" sz="1400" dirty="0">
                <a:solidFill>
                  <a:schemeClr val="accent1">
                    <a:lumMod val="50000"/>
                  </a:schemeClr>
                </a:solidFill>
                <a:latin typeface="BankGothic Lt BT" pitchFamily="34" charset="0"/>
                <a:cs typeface="Arial" pitchFamily="34" charset="0"/>
              </a:rPr>
              <a:t>consolidate the nutritional </a:t>
            </a:r>
            <a:r>
              <a:rPr lang="en-US" sz="1400" dirty="0" smtClean="0">
                <a:solidFill>
                  <a:schemeClr val="accent1">
                    <a:lumMod val="50000"/>
                  </a:schemeClr>
                </a:solidFill>
                <a:latin typeface="BankGothic Lt BT" pitchFamily="34" charset="0"/>
                <a:cs typeface="Arial" pitchFamily="34" charset="0"/>
              </a:rPr>
              <a:t>habits </a:t>
            </a:r>
            <a:r>
              <a:rPr lang="en-US" sz="1400" dirty="0">
                <a:solidFill>
                  <a:schemeClr val="accent1">
                    <a:lumMod val="50000"/>
                  </a:schemeClr>
                </a:solidFill>
                <a:latin typeface="BankGothic Lt BT" pitchFamily="34" charset="0"/>
                <a:cs typeface="Arial" pitchFamily="34" charset="0"/>
              </a:rPr>
              <a:t>through an engaging experience for the children</a:t>
            </a:r>
            <a:endParaRPr lang="en-GB" sz="1400" dirty="0">
              <a:solidFill>
                <a:schemeClr val="accent1">
                  <a:lumMod val="50000"/>
                </a:schemeClr>
              </a:solidFill>
              <a:latin typeface="BankGothic Lt BT" pitchFamily="34" charset="0"/>
              <a:cs typeface="Arial" pitchFamily="34" charset="0"/>
            </a:endParaRPr>
          </a:p>
        </p:txBody>
      </p:sp>
    </p:spTree>
    <p:extLst>
      <p:ext uri="{BB962C8B-B14F-4D97-AF65-F5344CB8AC3E}">
        <p14:creationId xmlns:p14="http://schemas.microsoft.com/office/powerpoint/2010/main" xmlns="" val="611163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19622"/>
            <a:ext cx="9144000" cy="725018"/>
          </a:xfrm>
          <a:prstGeom prst="rect">
            <a:avLst/>
          </a:prstGeom>
          <a:noFill/>
        </p:spPr>
        <p:txBody>
          <a:bodyPr wrap="square" lIns="77925" tIns="38963" rIns="77925" bIns="38963" rtlCol="0">
            <a:spAutoFit/>
          </a:bodyPr>
          <a:lstStyle/>
          <a:p>
            <a:pPr algn="just"/>
            <a:r>
              <a:rPr lang="en-US" sz="1400" b="1" dirty="0" smtClean="0">
                <a:solidFill>
                  <a:schemeClr val="accent1">
                    <a:lumMod val="50000"/>
                  </a:schemeClr>
                </a:solidFill>
                <a:latin typeface="BankGothic Lt BT" pitchFamily="34" charset="0"/>
              </a:rPr>
              <a:t>UPDESIGN</a:t>
            </a:r>
            <a:r>
              <a:rPr lang="en-US" sz="1400" dirty="0" smtClean="0">
                <a:solidFill>
                  <a:schemeClr val="accent1">
                    <a:lumMod val="50000"/>
                  </a:schemeClr>
                </a:solidFill>
                <a:latin typeface="BankGothic Lt BT" pitchFamily="34" charset="0"/>
              </a:rPr>
              <a:t> (Erasmus+ 2014-1-UK01-KA204-000085): Employability and transversal skills delivery for young disadvantaged learners through innovative </a:t>
            </a:r>
            <a:r>
              <a:rPr lang="en-US" sz="1400" dirty="0" err="1" smtClean="0">
                <a:solidFill>
                  <a:schemeClr val="accent1">
                    <a:lumMod val="50000"/>
                  </a:schemeClr>
                </a:solidFill>
                <a:latin typeface="BankGothic Lt BT" pitchFamily="34" charset="0"/>
              </a:rPr>
              <a:t>upcycling</a:t>
            </a:r>
            <a:r>
              <a:rPr lang="en-US" sz="1400" dirty="0" smtClean="0">
                <a:solidFill>
                  <a:schemeClr val="accent1">
                    <a:lumMod val="50000"/>
                  </a:schemeClr>
                </a:solidFill>
                <a:latin typeface="BankGothic Lt BT" pitchFamily="34" charset="0"/>
              </a:rPr>
              <a:t> methods and approaches. FVA is responsible for the development of the social platform.</a:t>
            </a:r>
            <a:endParaRPr lang="it-IT" sz="1400" dirty="0" smtClean="0">
              <a:solidFill>
                <a:schemeClr val="accent1">
                  <a:lumMod val="50000"/>
                </a:schemeClr>
              </a:solidFill>
              <a:latin typeface="BankGothic Lt BT" pitchFamily="34" charset="0"/>
            </a:endParaRPr>
          </a:p>
        </p:txBody>
      </p:sp>
      <p:pic>
        <p:nvPicPr>
          <p:cNvPr id="6" name="Picture 5" descr="updesign.jpg"/>
          <p:cNvPicPr>
            <a:picLocks noChangeAspect="1"/>
          </p:cNvPicPr>
          <p:nvPr/>
        </p:nvPicPr>
        <p:blipFill>
          <a:blip r:embed="rId2" cstate="screen"/>
          <a:srcRect/>
          <a:stretch>
            <a:fillRect/>
          </a:stretch>
        </p:blipFill>
        <p:spPr>
          <a:xfrm>
            <a:off x="0" y="2247714"/>
            <a:ext cx="9144000" cy="2430270"/>
          </a:xfrm>
          <a:prstGeom prst="rect">
            <a:avLst/>
          </a:prstGeom>
        </p:spPr>
      </p:pic>
      <p:pic>
        <p:nvPicPr>
          <p:cNvPr id="53251" name="Picture 3" descr="C:\Users\Administrator\Desktop\progetti EC terminati\UPDesign\logo\logo_UPDESIGN.jpg"/>
          <p:cNvPicPr>
            <a:picLocks noChangeAspect="1" noChangeArrowheads="1"/>
          </p:cNvPicPr>
          <p:nvPr/>
        </p:nvPicPr>
        <p:blipFill>
          <a:blip r:embed="rId3" cstate="screen"/>
          <a:srcRect/>
          <a:stretch>
            <a:fillRect/>
          </a:stretch>
        </p:blipFill>
        <p:spPr bwMode="auto">
          <a:xfrm>
            <a:off x="107505" y="843558"/>
            <a:ext cx="1535859" cy="473582"/>
          </a:xfrm>
          <a:prstGeom prst="rect">
            <a:avLst/>
          </a:prstGeom>
          <a:noFill/>
        </p:spPr>
      </p:pic>
      <p:pic>
        <p:nvPicPr>
          <p:cNvPr id="53253" name="Picture 5" descr="http://research.fvaweb.eu/wp-content/uploads/2017/12/logo_erasmus_plus.jpg"/>
          <p:cNvPicPr>
            <a:picLocks noChangeAspect="1" noChangeArrowheads="1"/>
          </p:cNvPicPr>
          <p:nvPr/>
        </p:nvPicPr>
        <p:blipFill>
          <a:blip r:embed="rId4" cstate="screen"/>
          <a:srcRect/>
          <a:stretch>
            <a:fillRect/>
          </a:stretch>
        </p:blipFill>
        <p:spPr bwMode="auto">
          <a:xfrm>
            <a:off x="107505" y="4785996"/>
            <a:ext cx="1224136" cy="27003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14684"/>
            <a:ext cx="9036496" cy="725018"/>
          </a:xfrm>
          <a:prstGeom prst="rect">
            <a:avLst/>
          </a:prstGeom>
          <a:noFill/>
        </p:spPr>
        <p:txBody>
          <a:bodyPr wrap="square" lIns="77925" tIns="38963" rIns="77925" bIns="38963" rtlCol="0">
            <a:spAutoFit/>
          </a:bodyPr>
          <a:lstStyle/>
          <a:p>
            <a:pPr lvl="0"/>
            <a:r>
              <a:rPr lang="en-US" sz="1400" b="1" dirty="0" smtClean="0">
                <a:solidFill>
                  <a:schemeClr val="accent1">
                    <a:lumMod val="50000"/>
                  </a:schemeClr>
                </a:solidFill>
                <a:latin typeface="BankGothic Lt BT" pitchFamily="34" charset="0"/>
              </a:rPr>
              <a:t>HELP4MOOD</a:t>
            </a:r>
            <a:r>
              <a:rPr lang="en-US" sz="1400" dirty="0" smtClean="0">
                <a:solidFill>
                  <a:schemeClr val="accent1">
                    <a:lumMod val="50000"/>
                  </a:schemeClr>
                </a:solidFill>
                <a:latin typeface="BankGothic Lt BT" pitchFamily="34" charset="0"/>
              </a:rPr>
              <a:t> (ICT-2009.5.1  248765): Virtual agents and innovative interfaces to assist depressed people at home. FVA is responsible for the interface design, the agent visualization technology, the dissemination material design and the media production.</a:t>
            </a:r>
            <a:endParaRPr lang="it-IT" sz="1400" dirty="0">
              <a:solidFill>
                <a:schemeClr val="accent1">
                  <a:lumMod val="50000"/>
                </a:schemeClr>
              </a:solidFill>
              <a:latin typeface="BankGothic Lt BT" pitchFamily="34" charset="0"/>
            </a:endParaRPr>
          </a:p>
        </p:txBody>
      </p:sp>
      <p:pic>
        <p:nvPicPr>
          <p:cNvPr id="54275" name="Picture 3"/>
          <p:cNvPicPr>
            <a:picLocks noChangeAspect="1" noChangeArrowheads="1"/>
          </p:cNvPicPr>
          <p:nvPr/>
        </p:nvPicPr>
        <p:blipFill>
          <a:blip r:embed="rId2" cstate="screen"/>
          <a:srcRect/>
          <a:stretch>
            <a:fillRect/>
          </a:stretch>
        </p:blipFill>
        <p:spPr bwMode="auto">
          <a:xfrm>
            <a:off x="251521" y="843558"/>
            <a:ext cx="1113941" cy="540060"/>
          </a:xfrm>
          <a:prstGeom prst="rect">
            <a:avLst/>
          </a:prstGeom>
          <a:noFill/>
          <a:ln w="9525">
            <a:noFill/>
            <a:miter lim="800000"/>
            <a:headEnd/>
            <a:tailEnd/>
          </a:ln>
          <a:effectLst/>
        </p:spPr>
      </p:pic>
      <p:pic>
        <p:nvPicPr>
          <p:cNvPr id="8" name="Picture 7" descr="cluj4.jpg"/>
          <p:cNvPicPr>
            <a:picLocks noChangeAspect="1"/>
          </p:cNvPicPr>
          <p:nvPr/>
        </p:nvPicPr>
        <p:blipFill>
          <a:blip r:embed="rId3" cstate="screen"/>
          <a:srcRect/>
          <a:stretch>
            <a:fillRect/>
          </a:stretch>
        </p:blipFill>
        <p:spPr>
          <a:xfrm>
            <a:off x="-1" y="2175706"/>
            <a:ext cx="5292081" cy="2268252"/>
          </a:xfrm>
          <a:prstGeom prst="rect">
            <a:avLst/>
          </a:prstGeom>
        </p:spPr>
      </p:pic>
      <p:pic>
        <p:nvPicPr>
          <p:cNvPr id="9" name="Picture 8" descr="warsaw3.jpg"/>
          <p:cNvPicPr>
            <a:picLocks noChangeAspect="1"/>
          </p:cNvPicPr>
          <p:nvPr/>
        </p:nvPicPr>
        <p:blipFill>
          <a:blip r:embed="rId4" cstate="screen"/>
          <a:srcRect/>
          <a:stretch>
            <a:fillRect/>
          </a:stretch>
        </p:blipFill>
        <p:spPr>
          <a:xfrm>
            <a:off x="5508104" y="2175706"/>
            <a:ext cx="3635895" cy="2268252"/>
          </a:xfrm>
          <a:prstGeom prst="rect">
            <a:avLst/>
          </a:prstGeom>
        </p:spPr>
      </p:pic>
      <p:pic>
        <p:nvPicPr>
          <p:cNvPr id="10" name="Picture 4" descr="http://research.fvaweb.eu/wp-content/uploads/2017/12/ec_for_fb.jpg"/>
          <p:cNvPicPr>
            <a:picLocks noChangeAspect="1" noChangeArrowheads="1"/>
          </p:cNvPicPr>
          <p:nvPr/>
        </p:nvPicPr>
        <p:blipFill>
          <a:blip r:embed="rId5" cstate="screen"/>
          <a:srcRect/>
          <a:stretch>
            <a:fillRect/>
          </a:stretch>
        </p:blipFill>
        <p:spPr bwMode="auto">
          <a:xfrm>
            <a:off x="107505" y="4461960"/>
            <a:ext cx="864095" cy="61181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5" y="1671503"/>
            <a:ext cx="4176464" cy="1802236"/>
          </a:xfrm>
          <a:prstGeom prst="rect">
            <a:avLst/>
          </a:prstGeom>
          <a:noFill/>
        </p:spPr>
        <p:txBody>
          <a:bodyPr wrap="square" lIns="77925" tIns="38963" rIns="77925" bIns="38963" rtlCol="0">
            <a:spAutoFit/>
          </a:bodyPr>
          <a:lstStyle/>
          <a:p>
            <a:pPr lvl="0" algn="just"/>
            <a:r>
              <a:rPr lang="fr-FR" sz="1400" b="1" dirty="0" smtClean="0">
                <a:solidFill>
                  <a:schemeClr val="accent1">
                    <a:lumMod val="50000"/>
                  </a:schemeClr>
                </a:solidFill>
                <a:latin typeface="BankGothic Lt BT" pitchFamily="34" charset="0"/>
              </a:rPr>
              <a:t>BALANCE</a:t>
            </a:r>
            <a:r>
              <a:rPr lang="fr-FR" sz="1400" dirty="0" smtClean="0">
                <a:solidFill>
                  <a:schemeClr val="accent1">
                    <a:lumMod val="50000"/>
                  </a:schemeClr>
                </a:solidFill>
                <a:latin typeface="BankGothic Lt BT" pitchFamily="34" charset="0"/>
              </a:rPr>
              <a:t> (527850-LLP-1-2012-1-DE-GRUNDTVIG-GMP). </a:t>
            </a:r>
            <a:r>
              <a:rPr lang="en-US" sz="1400" dirty="0" smtClean="0">
                <a:solidFill>
                  <a:schemeClr val="accent1">
                    <a:lumMod val="50000"/>
                  </a:schemeClr>
                </a:solidFill>
                <a:latin typeface="BankGothic Lt BT" pitchFamily="34" charset="0"/>
              </a:rPr>
              <a:t>Learning experiences to improve wellbeing for trainers and teachers. </a:t>
            </a:r>
          </a:p>
          <a:p>
            <a:pPr lvl="0" algn="just"/>
            <a:endParaRPr lang="en-US" sz="1400" dirty="0" smtClean="0">
              <a:solidFill>
                <a:schemeClr val="accent1">
                  <a:lumMod val="50000"/>
                </a:schemeClr>
              </a:solidFill>
              <a:latin typeface="BankGothic Lt BT" pitchFamily="34" charset="0"/>
            </a:endParaRPr>
          </a:p>
          <a:p>
            <a:pPr lvl="0" algn="just"/>
            <a:r>
              <a:rPr lang="en-US" sz="1400" dirty="0" smtClean="0">
                <a:solidFill>
                  <a:schemeClr val="accent1">
                    <a:lumMod val="50000"/>
                  </a:schemeClr>
                </a:solidFill>
                <a:latin typeface="BankGothic Lt BT" pitchFamily="34" charset="0"/>
              </a:rPr>
              <a:t>FVA is responsible for the design of the e-learning package and the project’s dissemination material.</a:t>
            </a:r>
            <a:endParaRPr lang="it-IT" sz="1400" dirty="0">
              <a:solidFill>
                <a:schemeClr val="accent1">
                  <a:lumMod val="50000"/>
                </a:schemeClr>
              </a:solidFill>
              <a:latin typeface="BankGothic Lt BT" pitchFamily="34" charset="0"/>
            </a:endParaRPr>
          </a:p>
        </p:txBody>
      </p:sp>
      <p:pic>
        <p:nvPicPr>
          <p:cNvPr id="52229" name="Picture 5" descr="http://research.fvaweb.eu/wp-content/uploads/2017/12/download-1.png"/>
          <p:cNvPicPr>
            <a:picLocks noChangeAspect="1" noChangeArrowheads="1"/>
          </p:cNvPicPr>
          <p:nvPr/>
        </p:nvPicPr>
        <p:blipFill>
          <a:blip r:embed="rId2" cstate="screen"/>
          <a:srcRect/>
          <a:stretch>
            <a:fillRect/>
          </a:stretch>
        </p:blipFill>
        <p:spPr bwMode="auto">
          <a:xfrm>
            <a:off x="1" y="4776220"/>
            <a:ext cx="971599" cy="367280"/>
          </a:xfrm>
          <a:prstGeom prst="rect">
            <a:avLst/>
          </a:prstGeom>
          <a:noFill/>
        </p:spPr>
      </p:pic>
      <p:pic>
        <p:nvPicPr>
          <p:cNvPr id="6" name="Picture 5" descr="books.jpg"/>
          <p:cNvPicPr>
            <a:picLocks noChangeAspect="1"/>
          </p:cNvPicPr>
          <p:nvPr/>
        </p:nvPicPr>
        <p:blipFill>
          <a:blip r:embed="rId3" cstate="screen"/>
          <a:stretch>
            <a:fillRect/>
          </a:stretch>
        </p:blipFill>
        <p:spPr>
          <a:xfrm>
            <a:off x="1" y="1761660"/>
            <a:ext cx="4644007" cy="2799476"/>
          </a:xfrm>
          <a:prstGeom prst="rect">
            <a:avLst/>
          </a:prstGeom>
        </p:spPr>
      </p:pic>
      <p:pic>
        <p:nvPicPr>
          <p:cNvPr id="7" name="Picture 6" descr="logo_high_definition.jpg"/>
          <p:cNvPicPr>
            <a:picLocks noChangeAspect="1"/>
          </p:cNvPicPr>
          <p:nvPr/>
        </p:nvPicPr>
        <p:blipFill>
          <a:blip r:embed="rId4" cstate="screen"/>
          <a:stretch>
            <a:fillRect/>
          </a:stretch>
        </p:blipFill>
        <p:spPr>
          <a:xfrm>
            <a:off x="0" y="897565"/>
            <a:ext cx="2843808" cy="7484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9" y="771550"/>
            <a:ext cx="7992888" cy="940461"/>
          </a:xfrm>
          <a:prstGeom prst="rect">
            <a:avLst/>
          </a:prstGeom>
          <a:noFill/>
        </p:spPr>
        <p:txBody>
          <a:bodyPr wrap="square" lIns="77925" tIns="38963" rIns="77925" bIns="38963" rtlCol="0">
            <a:spAutoFit/>
          </a:bodyPr>
          <a:lstStyle/>
          <a:p>
            <a:pPr lvl="0" algn="just"/>
            <a:r>
              <a:rPr lang="en-US" sz="1400" b="1" dirty="0" smtClean="0">
                <a:solidFill>
                  <a:schemeClr val="accent1">
                    <a:lumMod val="50000"/>
                  </a:schemeClr>
                </a:solidFill>
                <a:latin typeface="BankGothic Lt BT" pitchFamily="34" charset="0"/>
              </a:rPr>
              <a:t>L4S</a:t>
            </a:r>
            <a:r>
              <a:rPr lang="en-US" sz="1400" dirty="0" smtClean="0">
                <a:solidFill>
                  <a:schemeClr val="accent1">
                    <a:lumMod val="50000"/>
                  </a:schemeClr>
                </a:solidFill>
                <a:latin typeface="BankGothic Lt BT" pitchFamily="34" charset="0"/>
              </a:rPr>
              <a:t> – Learning for Security (IST- 225634): Serious games addressing soft skills development for crisis managers. FVA was responsible of interface design, software development, dissemination material design and media production.</a:t>
            </a:r>
            <a:endParaRPr lang="it-IT" sz="1400" dirty="0">
              <a:solidFill>
                <a:schemeClr val="accent1">
                  <a:lumMod val="50000"/>
                </a:schemeClr>
              </a:solidFill>
              <a:latin typeface="BankGothic Lt BT" pitchFamily="34" charset="0"/>
            </a:endParaRPr>
          </a:p>
        </p:txBody>
      </p:sp>
      <p:pic>
        <p:nvPicPr>
          <p:cNvPr id="55298" name="Picture 2" descr="http://www.fvaweb.eu/images/l4s_background.jpg"/>
          <p:cNvPicPr>
            <a:picLocks noChangeAspect="1" noChangeArrowheads="1"/>
          </p:cNvPicPr>
          <p:nvPr/>
        </p:nvPicPr>
        <p:blipFill>
          <a:blip r:embed="rId2" cstate="screen"/>
          <a:srcRect/>
          <a:stretch>
            <a:fillRect/>
          </a:stretch>
        </p:blipFill>
        <p:spPr bwMode="auto">
          <a:xfrm>
            <a:off x="1" y="1781103"/>
            <a:ext cx="2267744" cy="2518839"/>
          </a:xfrm>
          <a:prstGeom prst="rect">
            <a:avLst/>
          </a:prstGeom>
          <a:noFill/>
        </p:spPr>
      </p:pic>
      <p:pic>
        <p:nvPicPr>
          <p:cNvPr id="8" name="Picture 4" descr="http://research.fvaweb.eu/wp-content/uploads/2017/12/ec_for_fb.jpg"/>
          <p:cNvPicPr>
            <a:picLocks noChangeAspect="1" noChangeArrowheads="1"/>
          </p:cNvPicPr>
          <p:nvPr/>
        </p:nvPicPr>
        <p:blipFill>
          <a:blip r:embed="rId3" cstate="screen"/>
          <a:srcRect/>
          <a:stretch>
            <a:fillRect/>
          </a:stretch>
        </p:blipFill>
        <p:spPr bwMode="auto">
          <a:xfrm>
            <a:off x="107505" y="4461960"/>
            <a:ext cx="864095" cy="611814"/>
          </a:xfrm>
          <a:prstGeom prst="rect">
            <a:avLst/>
          </a:prstGeom>
          <a:noFill/>
        </p:spPr>
      </p:pic>
      <p:pic>
        <p:nvPicPr>
          <p:cNvPr id="10" name="Picture 9" descr="team.jpg"/>
          <p:cNvPicPr>
            <a:picLocks noChangeAspect="1"/>
          </p:cNvPicPr>
          <p:nvPr/>
        </p:nvPicPr>
        <p:blipFill>
          <a:blip r:embed="rId4" cstate="screen"/>
          <a:srcRect/>
          <a:stretch>
            <a:fillRect/>
          </a:stretch>
        </p:blipFill>
        <p:spPr>
          <a:xfrm>
            <a:off x="5220072" y="1774530"/>
            <a:ext cx="3923928" cy="2525412"/>
          </a:xfrm>
          <a:prstGeom prst="rect">
            <a:avLst/>
          </a:prstGeom>
        </p:spPr>
      </p:pic>
      <p:pic>
        <p:nvPicPr>
          <p:cNvPr id="11" name="Picture 10" descr="milano1.jpg"/>
          <p:cNvPicPr>
            <a:picLocks noChangeAspect="1"/>
          </p:cNvPicPr>
          <p:nvPr/>
        </p:nvPicPr>
        <p:blipFill>
          <a:blip r:embed="rId5" cstate="screen"/>
          <a:srcRect/>
          <a:stretch>
            <a:fillRect/>
          </a:stretch>
        </p:blipFill>
        <p:spPr>
          <a:xfrm>
            <a:off x="2627784" y="1781102"/>
            <a:ext cx="2213525" cy="2518839"/>
          </a:xfrm>
          <a:prstGeom prst="rect">
            <a:avLst/>
          </a:prstGeom>
        </p:spPr>
      </p:pic>
      <p:pic>
        <p:nvPicPr>
          <p:cNvPr id="14" name="Picture 13" descr="logo.jpg"/>
          <p:cNvPicPr>
            <a:picLocks noChangeAspect="1"/>
          </p:cNvPicPr>
          <p:nvPr/>
        </p:nvPicPr>
        <p:blipFill>
          <a:blip r:embed="rId6" cstate="screen"/>
          <a:stretch>
            <a:fillRect/>
          </a:stretch>
        </p:blipFill>
        <p:spPr>
          <a:xfrm>
            <a:off x="107504" y="915566"/>
            <a:ext cx="720080" cy="70581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771550"/>
            <a:ext cx="7992888" cy="940461"/>
          </a:xfrm>
          <a:prstGeom prst="rect">
            <a:avLst/>
          </a:prstGeom>
          <a:noFill/>
        </p:spPr>
        <p:txBody>
          <a:bodyPr wrap="square" lIns="77925" tIns="38963" rIns="77925" bIns="38963" rtlCol="0">
            <a:spAutoFit/>
          </a:bodyPr>
          <a:lstStyle/>
          <a:p>
            <a:pPr lvl="0" algn="just"/>
            <a:r>
              <a:rPr lang="en-US" sz="1400" b="1" dirty="0" smtClean="0">
                <a:solidFill>
                  <a:schemeClr val="accent1">
                    <a:lumMod val="50000"/>
                  </a:schemeClr>
                </a:solidFill>
                <a:latin typeface="BankGothic Lt BT" pitchFamily="34" charset="0"/>
              </a:rPr>
              <a:t>L2C</a:t>
            </a:r>
            <a:r>
              <a:rPr lang="en-US" sz="1400" dirty="0" smtClean="0">
                <a:solidFill>
                  <a:schemeClr val="accent1">
                    <a:lumMod val="50000"/>
                  </a:schemeClr>
                </a:solidFill>
                <a:latin typeface="BankGothic Lt BT" pitchFamily="34" charset="0"/>
              </a:rPr>
              <a:t> – Learning to Collaborate (IST- 6° Framework – 027288). Serious games and learning experiences to improve collaboration in organizational contexts. FVA was responsible for the Knowledge Community design and programming and interface design for the Simulation Games.</a:t>
            </a:r>
            <a:endParaRPr lang="it-IT" sz="1400" dirty="0">
              <a:solidFill>
                <a:schemeClr val="accent1">
                  <a:lumMod val="50000"/>
                </a:schemeClr>
              </a:solidFill>
              <a:latin typeface="BankGothic Lt BT" pitchFamily="34" charset="0"/>
            </a:endParaRPr>
          </a:p>
        </p:txBody>
      </p:sp>
      <p:pic>
        <p:nvPicPr>
          <p:cNvPr id="58370" name="Picture 2" descr="http://www.fvaweb.eu/images/l2c_background.jpg"/>
          <p:cNvPicPr>
            <a:picLocks noChangeAspect="1" noChangeArrowheads="1"/>
          </p:cNvPicPr>
          <p:nvPr/>
        </p:nvPicPr>
        <p:blipFill>
          <a:blip r:embed="rId2" cstate="screen"/>
          <a:srcRect/>
          <a:stretch>
            <a:fillRect/>
          </a:stretch>
        </p:blipFill>
        <p:spPr bwMode="auto">
          <a:xfrm>
            <a:off x="7020272" y="1779662"/>
            <a:ext cx="2123728" cy="2529973"/>
          </a:xfrm>
          <a:prstGeom prst="rect">
            <a:avLst/>
          </a:prstGeom>
          <a:noFill/>
        </p:spPr>
      </p:pic>
      <p:pic>
        <p:nvPicPr>
          <p:cNvPr id="9" name="Picture 8" descr="logo.jpg"/>
          <p:cNvPicPr>
            <a:picLocks noChangeAspect="1"/>
          </p:cNvPicPr>
          <p:nvPr/>
        </p:nvPicPr>
        <p:blipFill>
          <a:blip r:embed="rId3" cstate="screen"/>
          <a:stretch>
            <a:fillRect/>
          </a:stretch>
        </p:blipFill>
        <p:spPr>
          <a:xfrm>
            <a:off x="0" y="771550"/>
            <a:ext cx="971600" cy="944724"/>
          </a:xfrm>
          <a:prstGeom prst="rect">
            <a:avLst/>
          </a:prstGeom>
        </p:spPr>
      </p:pic>
      <p:pic>
        <p:nvPicPr>
          <p:cNvPr id="58373" name="Picture 5" descr="\\Snake\c\L2C_susa\meeting\meeting_roma 012.jpg"/>
          <p:cNvPicPr>
            <a:picLocks noChangeAspect="1" noChangeArrowheads="1"/>
          </p:cNvPicPr>
          <p:nvPr/>
        </p:nvPicPr>
        <p:blipFill>
          <a:blip r:embed="rId4" cstate="screen"/>
          <a:srcRect/>
          <a:stretch>
            <a:fillRect/>
          </a:stretch>
        </p:blipFill>
        <p:spPr bwMode="auto">
          <a:xfrm>
            <a:off x="0" y="1779662"/>
            <a:ext cx="3347864" cy="2529973"/>
          </a:xfrm>
          <a:prstGeom prst="rect">
            <a:avLst/>
          </a:prstGeom>
          <a:noFill/>
        </p:spPr>
      </p:pic>
      <p:pic>
        <p:nvPicPr>
          <p:cNvPr id="58374" name="Picture 6" descr="\\Snake\c\L2C_susa\meeting\meeting_roma 041.jpg"/>
          <p:cNvPicPr>
            <a:picLocks noChangeAspect="1" noChangeArrowheads="1"/>
          </p:cNvPicPr>
          <p:nvPr/>
        </p:nvPicPr>
        <p:blipFill>
          <a:blip r:embed="rId5" cstate="screen"/>
          <a:srcRect/>
          <a:stretch>
            <a:fillRect/>
          </a:stretch>
        </p:blipFill>
        <p:spPr bwMode="auto">
          <a:xfrm>
            <a:off x="3707905" y="1779662"/>
            <a:ext cx="2952327" cy="2529973"/>
          </a:xfrm>
          <a:prstGeom prst="rect">
            <a:avLst/>
          </a:prstGeom>
          <a:noFill/>
        </p:spPr>
      </p:pic>
      <p:pic>
        <p:nvPicPr>
          <p:cNvPr id="15" name="Picture 4" descr="http://research.fvaweb.eu/wp-content/uploads/2017/12/ec_for_fb.jpg"/>
          <p:cNvPicPr>
            <a:picLocks noChangeAspect="1" noChangeArrowheads="1"/>
          </p:cNvPicPr>
          <p:nvPr/>
        </p:nvPicPr>
        <p:blipFill>
          <a:blip r:embed="rId6" cstate="screen"/>
          <a:srcRect/>
          <a:stretch>
            <a:fillRect/>
          </a:stretch>
        </p:blipFill>
        <p:spPr bwMode="auto">
          <a:xfrm>
            <a:off x="107505" y="4461960"/>
            <a:ext cx="864095" cy="61181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cited_face.jpg"/>
          <p:cNvPicPr>
            <a:picLocks noChangeAspect="1"/>
          </p:cNvPicPr>
          <p:nvPr/>
        </p:nvPicPr>
        <p:blipFill>
          <a:blip r:embed="rId2" cstate="screen"/>
          <a:stretch>
            <a:fillRect/>
          </a:stretch>
        </p:blipFill>
        <p:spPr>
          <a:xfrm>
            <a:off x="3203848" y="1347614"/>
            <a:ext cx="2664296" cy="2409977"/>
          </a:xfrm>
          <a:prstGeom prst="roundRect">
            <a:avLst>
              <a:gd name="adj" fmla="val 8594"/>
            </a:avLst>
          </a:prstGeom>
          <a:solidFill>
            <a:srgbClr val="FFFFFF">
              <a:shade val="85000"/>
            </a:srgbClr>
          </a:solidFill>
          <a:ln w="19050">
            <a:solidFill>
              <a:schemeClr val="accent6">
                <a:lumMod val="75000"/>
              </a:schemeClr>
            </a:solidFill>
          </a:ln>
          <a:effectLst>
            <a:reflection blurRad="12700" stA="38000" endPos="28000" dist="5000" dir="5400000" sy="-100000" algn="bl" rotWithShape="0"/>
          </a:effectLst>
        </p:spPr>
      </p:pic>
      <p:sp>
        <p:nvSpPr>
          <p:cNvPr id="10" name="Rectangle 9"/>
          <p:cNvSpPr/>
          <p:nvPr/>
        </p:nvSpPr>
        <p:spPr>
          <a:xfrm>
            <a:off x="107504" y="555526"/>
            <a:ext cx="8928992"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Do </a:t>
            </a: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you</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 </a:t>
            </a: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want</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 </a:t>
            </a: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to</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rPr>
              <a:t> play?</a:t>
            </a:r>
            <a:endParaRPr lang="en-GB"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Gothic Md BT" pitchFamily="34" charset="0"/>
              <a:cs typeface="Arial" pitchFamily="34" charset="0"/>
            </a:endParaRPr>
          </a:p>
        </p:txBody>
      </p:sp>
      <p:pic>
        <p:nvPicPr>
          <p:cNvPr id="11" name="Picture 10" descr="background_start.jpg">
            <a:hlinkClick r:id="rId3"/>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300192" y="2715766"/>
            <a:ext cx="1886244" cy="1031539"/>
          </a:xfrm>
          <a:prstGeom prst="rect">
            <a:avLst/>
          </a:prstGeom>
          <a:ln>
            <a:solidFill>
              <a:schemeClr val="accent2"/>
            </a:solidFill>
          </a:ln>
          <a:effectLst>
            <a:outerShdw blurRad="292100" dist="139700" dir="2700000" algn="tl" rotWithShape="0">
              <a:srgbClr val="333333">
                <a:alpha val="65000"/>
              </a:srgbClr>
            </a:outerShdw>
          </a:effectLst>
        </p:spPr>
      </p:pic>
      <p:pic>
        <p:nvPicPr>
          <p:cNvPr id="12" name="Picture 4">
            <a:hlinkClick r:id="rId5"/>
          </p:cNvPr>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660232" y="1379634"/>
            <a:ext cx="1886244" cy="1031791"/>
          </a:xfrm>
          <a:prstGeom prst="rect">
            <a:avLst/>
          </a:prstGeom>
          <a:ln>
            <a:solidFill>
              <a:schemeClr val="accent2"/>
            </a:solidFill>
          </a:ln>
          <a:effectLst>
            <a:outerShdw blurRad="292100" dist="139700" dir="2700000" algn="tl" rotWithShape="0">
              <a:srgbClr val="333333">
                <a:alpha val="65000"/>
              </a:srgbClr>
            </a:outerShdw>
          </a:effectLst>
        </p:spPr>
      </p:pic>
      <p:pic>
        <p:nvPicPr>
          <p:cNvPr id="14" name="Picture 3">
            <a:hlinkClick r:id="rId7"/>
          </p:cNvPr>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11560" y="1396195"/>
            <a:ext cx="1872208" cy="1022736"/>
          </a:xfrm>
          <a:prstGeom prst="rect">
            <a:avLst/>
          </a:prstGeom>
          <a:ln>
            <a:solidFill>
              <a:schemeClr val="accent2"/>
            </a:solidFill>
          </a:ln>
          <a:effectLst>
            <a:outerShdw blurRad="292100" dist="139700" dir="2700000" algn="tl" rotWithShape="0">
              <a:srgbClr val="333333">
                <a:alpha val="65000"/>
              </a:srgbClr>
            </a:outerShdw>
          </a:effectLst>
        </p:spPr>
      </p:pic>
      <p:pic>
        <p:nvPicPr>
          <p:cNvPr id="16" name="Picture 2">
            <a:hlinkClick r:id="rId9"/>
          </p:cNvPr>
          <p:cNvPicPr>
            <a:picLocks noChangeAspect="1" noChangeArrowheads="1"/>
          </p:cNvPicPr>
          <p:nvPr/>
        </p:nvPicPr>
        <p:blipFill>
          <a:blip r:embed="rId10" cstate="screen"/>
          <a:srcRect/>
          <a:stretch>
            <a:fillRect/>
          </a:stretch>
        </p:blipFill>
        <p:spPr bwMode="auto">
          <a:xfrm>
            <a:off x="899592" y="2715766"/>
            <a:ext cx="1872208" cy="1024673"/>
          </a:xfrm>
          <a:prstGeom prst="rect">
            <a:avLst/>
          </a:prstGeom>
          <a:ln>
            <a:solidFill>
              <a:schemeClr val="accent2"/>
            </a:solidFill>
          </a:ln>
          <a:effectLst>
            <a:outerShdw blurRad="292100" dist="139700" dir="2700000" algn="tl" rotWithShape="0">
              <a:srgbClr val="333333">
                <a:alpha val="65000"/>
              </a:srgbClr>
            </a:outerShdw>
          </a:effectLst>
        </p:spPr>
      </p:pic>
      <p:pic>
        <p:nvPicPr>
          <p:cNvPr id="2" name="Picture 2">
            <a:hlinkClick r:id="rId11"/>
          </p:cNvPr>
          <p:cNvPicPr>
            <a:picLocks noChangeAspect="1" noChangeArrowheads="1"/>
          </p:cNvPicPr>
          <p:nvPr/>
        </p:nvPicPr>
        <p:blipFill>
          <a:blip r:embed="rId12" cstate="screen"/>
          <a:srcRect/>
          <a:stretch>
            <a:fillRect/>
          </a:stretch>
        </p:blipFill>
        <p:spPr bwMode="auto">
          <a:xfrm>
            <a:off x="2411760" y="4011910"/>
            <a:ext cx="1872208" cy="1008112"/>
          </a:xfrm>
          <a:prstGeom prst="rect">
            <a:avLst/>
          </a:prstGeom>
          <a:ln>
            <a:solidFill>
              <a:schemeClr val="accent2"/>
            </a:solidFill>
          </a:ln>
          <a:effectLst>
            <a:outerShdw blurRad="292100" dist="139700" dir="2700000" algn="tl" rotWithShape="0">
              <a:srgbClr val="333333">
                <a:alpha val="65000"/>
              </a:srgbClr>
            </a:outerShdw>
          </a:effectLst>
        </p:spPr>
      </p:pic>
      <p:pic>
        <p:nvPicPr>
          <p:cNvPr id="1027" name="Picture 3">
            <a:hlinkClick r:id="rId13"/>
          </p:cNvPr>
          <p:cNvPicPr>
            <a:picLocks noChangeAspect="1" noChangeArrowheads="1"/>
          </p:cNvPicPr>
          <p:nvPr/>
        </p:nvPicPr>
        <p:blipFill>
          <a:blip r:embed="rId14" cstate="screen"/>
          <a:srcRect/>
          <a:stretch>
            <a:fillRect/>
          </a:stretch>
        </p:blipFill>
        <p:spPr bwMode="auto">
          <a:xfrm>
            <a:off x="4714891" y="4011910"/>
            <a:ext cx="1945341" cy="1008112"/>
          </a:xfrm>
          <a:prstGeom prst="rect">
            <a:avLst/>
          </a:prstGeom>
          <a:ln>
            <a:solidFill>
              <a:schemeClr val="accent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139702"/>
            <a:ext cx="2952328" cy="632685"/>
          </a:xfrm>
          <a:prstGeom prst="rect">
            <a:avLst/>
          </a:prstGeom>
          <a:noFill/>
        </p:spPr>
        <p:txBody>
          <a:bodyPr wrap="square" lIns="77925" tIns="38963" rIns="77925" bIns="3896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BankGothic Lt BT" pitchFamily="34" charset="0"/>
              </a:rPr>
              <a:t>Thank you!</a:t>
            </a:r>
            <a:endParaRPr lang="it-IT"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BankGothic Lt BT" pitchFamily="34" charset="0"/>
            </a:endParaRPr>
          </a:p>
        </p:txBody>
      </p:sp>
      <p:sp>
        <p:nvSpPr>
          <p:cNvPr id="10" name="TextBox 9"/>
          <p:cNvSpPr txBox="1"/>
          <p:nvPr/>
        </p:nvSpPr>
        <p:spPr>
          <a:xfrm>
            <a:off x="3203848" y="4110338"/>
            <a:ext cx="3600400" cy="909684"/>
          </a:xfrm>
          <a:prstGeom prst="rect">
            <a:avLst/>
          </a:prstGeom>
          <a:noFill/>
        </p:spPr>
        <p:txBody>
          <a:bodyPr wrap="square" lIns="77925" tIns="38963" rIns="77925" bIns="38963" rtlCol="0">
            <a:spAutoFit/>
          </a:bodyPr>
          <a:lstStyle/>
          <a:p>
            <a:pPr lvl="0"/>
            <a:r>
              <a:rPr lang="en-US" sz="1800" b="1" dirty="0" smtClean="0">
                <a:solidFill>
                  <a:schemeClr val="accent1">
                    <a:lumMod val="50000"/>
                  </a:schemeClr>
                </a:solidFill>
                <a:latin typeface="BankGothic Lt BT" pitchFamily="34" charset="0"/>
              </a:rPr>
              <a:t>Website: </a:t>
            </a:r>
            <a:r>
              <a:rPr lang="en-US" sz="1800" b="1" dirty="0" smtClean="0">
                <a:solidFill>
                  <a:schemeClr val="accent1">
                    <a:lumMod val="50000"/>
                  </a:schemeClr>
                </a:solidFill>
                <a:latin typeface="BankGothic Lt BT" pitchFamily="34" charset="0"/>
                <a:hlinkClick r:id="rId2"/>
              </a:rPr>
              <a:t>www.fvaweb.eu</a:t>
            </a:r>
            <a:endParaRPr lang="en-US" sz="1800" b="1" dirty="0" smtClean="0">
              <a:solidFill>
                <a:schemeClr val="accent1">
                  <a:lumMod val="50000"/>
                </a:schemeClr>
              </a:solidFill>
              <a:latin typeface="BankGothic Lt BT" pitchFamily="34" charset="0"/>
            </a:endParaRPr>
          </a:p>
          <a:p>
            <a:pPr lvl="0"/>
            <a:r>
              <a:rPr lang="en-US" sz="1800" b="1" dirty="0" smtClean="0">
                <a:solidFill>
                  <a:schemeClr val="accent1">
                    <a:lumMod val="50000"/>
                  </a:schemeClr>
                </a:solidFill>
                <a:latin typeface="BankGothic Lt BT" pitchFamily="34" charset="0"/>
              </a:rPr>
              <a:t>Email: </a:t>
            </a:r>
            <a:r>
              <a:rPr lang="en-US" sz="1800" b="1" dirty="0" smtClean="0">
                <a:solidFill>
                  <a:schemeClr val="accent1">
                    <a:lumMod val="50000"/>
                  </a:schemeClr>
                </a:solidFill>
                <a:latin typeface="BankGothic Lt BT" pitchFamily="34" charset="0"/>
                <a:hlinkClick r:id="rId3"/>
              </a:rPr>
              <a:t>info@fvaweb.it</a:t>
            </a:r>
            <a:endParaRPr lang="en-US" sz="1800" b="1" dirty="0" smtClean="0">
              <a:solidFill>
                <a:schemeClr val="accent1">
                  <a:lumMod val="50000"/>
                </a:schemeClr>
              </a:solidFill>
              <a:latin typeface="BankGothic Lt BT" pitchFamily="34" charset="0"/>
            </a:endParaRPr>
          </a:p>
          <a:p>
            <a:pPr lvl="0"/>
            <a:endParaRPr lang="it-IT" sz="1800" dirty="0">
              <a:solidFill>
                <a:schemeClr val="accent1">
                  <a:lumMod val="50000"/>
                </a:schemeClr>
              </a:solidFill>
              <a:latin typeface="BankGothic Lt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442025_l.jpg"/>
          <p:cNvPicPr>
            <a:picLocks noChangeAspect="1"/>
          </p:cNvPicPr>
          <p:nvPr/>
        </p:nvPicPr>
        <p:blipFill>
          <a:blip r:embed="rId2" cstate="screen"/>
          <a:stretch>
            <a:fillRect/>
          </a:stretch>
        </p:blipFill>
        <p:spPr>
          <a:xfrm>
            <a:off x="0" y="897564"/>
            <a:ext cx="5508104" cy="3294366"/>
          </a:xfrm>
          <a:prstGeom prst="rect">
            <a:avLst/>
          </a:prstGeom>
        </p:spPr>
      </p:pic>
      <p:sp>
        <p:nvSpPr>
          <p:cNvPr id="3" name="Flowchart: Process 2"/>
          <p:cNvSpPr/>
          <p:nvPr/>
        </p:nvSpPr>
        <p:spPr>
          <a:xfrm>
            <a:off x="1" y="2247714"/>
            <a:ext cx="1475655"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Domains</a:t>
            </a:r>
            <a:endParaRPr lang="en-GB" dirty="0">
              <a:latin typeface="BankGothic Lt BT" pitchFamily="34" charset="0"/>
            </a:endParaRPr>
          </a:p>
        </p:txBody>
      </p:sp>
      <p:sp>
        <p:nvSpPr>
          <p:cNvPr id="8" name="TextBox 7"/>
          <p:cNvSpPr txBox="1"/>
          <p:nvPr/>
        </p:nvSpPr>
        <p:spPr>
          <a:xfrm>
            <a:off x="5652120" y="789553"/>
            <a:ext cx="3096344" cy="2617844"/>
          </a:xfrm>
          <a:prstGeom prst="rect">
            <a:avLst/>
          </a:prstGeom>
          <a:noFill/>
        </p:spPr>
        <p:txBody>
          <a:bodyPr wrap="square" lIns="77925" tIns="38963" rIns="77925" bIns="38963" rtlCol="0">
            <a:spAutoFit/>
          </a:bodyPr>
          <a:lstStyle/>
          <a:p>
            <a:r>
              <a:rPr lang="en-US" b="1" dirty="0" err="1" smtClean="0">
                <a:solidFill>
                  <a:schemeClr val="accent1">
                    <a:lumMod val="50000"/>
                  </a:schemeClr>
                </a:solidFill>
                <a:latin typeface="BankGothic Lt BT" pitchFamily="34" charset="0"/>
              </a:rPr>
              <a:t>Bioeconomy</a:t>
            </a:r>
            <a:endParaRPr lang="en-GB" b="1" dirty="0" smtClean="0">
              <a:solidFill>
                <a:schemeClr val="accent1">
                  <a:lumMod val="50000"/>
                </a:schemeClr>
              </a:solidFill>
              <a:latin typeface="BankGothic Lt BT" pitchFamily="34" charset="0"/>
            </a:endParaRPr>
          </a:p>
          <a:p>
            <a:pPr lvl="0"/>
            <a:endParaRPr lang="en-US" b="1" dirty="0" smtClean="0">
              <a:solidFill>
                <a:schemeClr val="accent1">
                  <a:lumMod val="50000"/>
                </a:schemeClr>
              </a:solidFill>
              <a:latin typeface="BankGothic Lt BT" pitchFamily="34" charset="0"/>
            </a:endParaRPr>
          </a:p>
          <a:p>
            <a:pPr lvl="0"/>
            <a:r>
              <a:rPr lang="en-US" b="1" dirty="0" smtClean="0">
                <a:solidFill>
                  <a:schemeClr val="accent1">
                    <a:lumMod val="50000"/>
                  </a:schemeClr>
                </a:solidFill>
                <a:latin typeface="BankGothic Lt BT" pitchFamily="34" charset="0"/>
              </a:rPr>
              <a:t>Learning</a:t>
            </a:r>
            <a:endParaRPr lang="it-IT" b="1" dirty="0" smtClean="0">
              <a:solidFill>
                <a:schemeClr val="accent1">
                  <a:lumMod val="50000"/>
                </a:schemeClr>
              </a:solidFill>
              <a:latin typeface="BankGothic Lt BT" pitchFamily="34" charset="0"/>
            </a:endParaRPr>
          </a:p>
          <a:p>
            <a:pPr lvl="0"/>
            <a:endParaRPr lang="en-US" b="1" dirty="0" smtClean="0">
              <a:solidFill>
                <a:schemeClr val="accent1">
                  <a:lumMod val="50000"/>
                </a:schemeClr>
              </a:solidFill>
              <a:latin typeface="BankGothic Lt BT" pitchFamily="34" charset="0"/>
            </a:endParaRPr>
          </a:p>
          <a:p>
            <a:pPr lvl="0"/>
            <a:r>
              <a:rPr lang="en-US" b="1" dirty="0" smtClean="0">
                <a:solidFill>
                  <a:schemeClr val="accent1">
                    <a:lumMod val="50000"/>
                  </a:schemeClr>
                </a:solidFill>
                <a:latin typeface="BankGothic Lt BT" pitchFamily="34" charset="0"/>
              </a:rPr>
              <a:t>Health</a:t>
            </a:r>
            <a:endParaRPr lang="it-IT" b="1" dirty="0" smtClean="0">
              <a:solidFill>
                <a:schemeClr val="accent1">
                  <a:lumMod val="50000"/>
                </a:schemeClr>
              </a:solidFill>
              <a:latin typeface="BankGothic Lt BT" pitchFamily="34" charset="0"/>
            </a:endParaRPr>
          </a:p>
          <a:p>
            <a:pPr lvl="0"/>
            <a:endParaRPr lang="en-US" b="1" dirty="0" smtClean="0">
              <a:solidFill>
                <a:schemeClr val="accent1">
                  <a:lumMod val="50000"/>
                </a:schemeClr>
              </a:solidFill>
              <a:latin typeface="BankGothic Lt BT" pitchFamily="34" charset="0"/>
            </a:endParaRPr>
          </a:p>
          <a:p>
            <a:pPr lvl="0"/>
            <a:r>
              <a:rPr lang="en-US" b="1" dirty="0" smtClean="0">
                <a:solidFill>
                  <a:schemeClr val="accent1">
                    <a:lumMod val="50000"/>
                  </a:schemeClr>
                </a:solidFill>
                <a:latin typeface="BankGothic Lt BT" pitchFamily="34" charset="0"/>
              </a:rPr>
              <a:t>SSH Social Sciences and Humanities</a:t>
            </a:r>
            <a:endParaRPr lang="it-IT" b="1" dirty="0" smtClean="0">
              <a:solidFill>
                <a:schemeClr val="accent1">
                  <a:lumMod val="50000"/>
                </a:schemeClr>
              </a:solidFill>
              <a:latin typeface="BankGothic Lt BT" pitchFamily="34" charset="0"/>
            </a:endParaRPr>
          </a:p>
          <a:p>
            <a:pPr lvl="0"/>
            <a:endParaRPr lang="en-US" b="1" dirty="0" smtClean="0">
              <a:solidFill>
                <a:schemeClr val="accent1">
                  <a:lumMod val="50000"/>
                </a:schemeClr>
              </a:solidFill>
              <a:latin typeface="BankGothic Lt BT" pitchFamily="34" charset="0"/>
            </a:endParaRPr>
          </a:p>
          <a:p>
            <a:pPr lvl="0"/>
            <a:r>
              <a:rPr lang="en-US" b="1" dirty="0" smtClean="0">
                <a:solidFill>
                  <a:schemeClr val="accent1">
                    <a:lumMod val="50000"/>
                  </a:schemeClr>
                </a:solidFill>
                <a:latin typeface="BankGothic Lt BT" pitchFamily="34" charset="0"/>
              </a:rPr>
              <a:t>Social innovation and security</a:t>
            </a:r>
            <a:endParaRPr lang="it-IT" b="1" dirty="0" smtClean="0">
              <a:solidFill>
                <a:schemeClr val="accent1">
                  <a:lumMod val="50000"/>
                </a:schemeClr>
              </a:solidFill>
              <a:latin typeface="BankGothic Lt BT" pitchFamily="34" charset="0"/>
            </a:endParaRPr>
          </a:p>
        </p:txBody>
      </p:sp>
      <p:sp>
        <p:nvSpPr>
          <p:cNvPr id="9" name="TextBox 8"/>
          <p:cNvSpPr txBox="1"/>
          <p:nvPr/>
        </p:nvSpPr>
        <p:spPr>
          <a:xfrm>
            <a:off x="-36512" y="4299942"/>
            <a:ext cx="9180512" cy="725018"/>
          </a:xfrm>
          <a:prstGeom prst="rect">
            <a:avLst/>
          </a:prstGeom>
          <a:noFill/>
        </p:spPr>
        <p:txBody>
          <a:bodyPr wrap="square" lIns="77925" tIns="38963" rIns="77925" bIns="38963" rtlCol="0">
            <a:spAutoFit/>
          </a:bodyPr>
          <a:lstStyle/>
          <a:p>
            <a:r>
              <a:rPr lang="en-US" sz="1400" i="1" dirty="0" smtClean="0">
                <a:solidFill>
                  <a:schemeClr val="accent2"/>
                </a:solidFill>
                <a:latin typeface="BankGothic Lt BT" pitchFamily="34" charset="0"/>
              </a:rPr>
              <a:t>Together with a deep </a:t>
            </a:r>
            <a:r>
              <a:rPr lang="en-US" sz="1400" b="1" i="1" dirty="0" smtClean="0">
                <a:solidFill>
                  <a:schemeClr val="accent2"/>
                </a:solidFill>
                <a:latin typeface="BankGothic Lt BT" pitchFamily="34" charset="0"/>
              </a:rPr>
              <a:t>technical expertise</a:t>
            </a:r>
            <a:r>
              <a:rPr lang="en-US" sz="1400" i="1" dirty="0" smtClean="0">
                <a:solidFill>
                  <a:schemeClr val="accent2"/>
                </a:solidFill>
                <a:latin typeface="BankGothic Lt BT" pitchFamily="34" charset="0"/>
              </a:rPr>
              <a:t> FVA can provide to projects a strong internal </a:t>
            </a:r>
            <a:r>
              <a:rPr lang="en-US" sz="1400" b="1" i="1" dirty="0" smtClean="0">
                <a:solidFill>
                  <a:schemeClr val="accent2"/>
                </a:solidFill>
                <a:latin typeface="BankGothic Lt BT" pitchFamily="34" charset="0"/>
              </a:rPr>
              <a:t>experience in psychology, creativity and learning</a:t>
            </a:r>
            <a:r>
              <a:rPr lang="en-US" sz="1400" i="1" dirty="0" smtClean="0">
                <a:solidFill>
                  <a:schemeClr val="accent2"/>
                </a:solidFill>
                <a:latin typeface="BankGothic Lt BT" pitchFamily="34" charset="0"/>
              </a:rPr>
              <a:t> and a </a:t>
            </a:r>
            <a:r>
              <a:rPr lang="en-US" sz="1400" b="1" i="1" dirty="0" smtClean="0">
                <a:solidFill>
                  <a:schemeClr val="accent2"/>
                </a:solidFill>
                <a:latin typeface="BankGothic Lt BT" pitchFamily="34" charset="0"/>
              </a:rPr>
              <a:t>deep knowledge on proposal writing</a:t>
            </a:r>
            <a:r>
              <a:rPr lang="en-US" sz="1400" i="1" dirty="0" smtClean="0">
                <a:solidFill>
                  <a:schemeClr val="accent2"/>
                </a:solidFill>
                <a:latin typeface="BankGothic Lt BT" pitchFamily="34" charset="0"/>
              </a:rPr>
              <a:t> and  </a:t>
            </a:r>
            <a:r>
              <a:rPr lang="en-US" sz="1400" b="1" i="1" dirty="0" smtClean="0">
                <a:solidFill>
                  <a:schemeClr val="accent2"/>
                </a:solidFill>
                <a:latin typeface="BankGothic Lt BT" pitchFamily="34" charset="0"/>
              </a:rPr>
              <a:t>management of EC research projects</a:t>
            </a:r>
            <a:r>
              <a:rPr lang="en-US" sz="1400" i="1" dirty="0" smtClean="0">
                <a:solidFill>
                  <a:schemeClr val="accent2"/>
                </a:solidFill>
                <a:latin typeface="BankGothic Lt BT" pitchFamily="34" charset="0"/>
              </a:rPr>
              <a:t>.</a:t>
            </a:r>
            <a:endParaRPr lang="en-GB" sz="1400" i="1" dirty="0">
              <a:solidFill>
                <a:schemeClr val="accent2"/>
              </a:solidFill>
              <a:latin typeface="BankGothic Lt B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34115094_ml.jpg"/>
          <p:cNvPicPr>
            <a:picLocks noChangeAspect="1"/>
          </p:cNvPicPr>
          <p:nvPr/>
        </p:nvPicPr>
        <p:blipFill>
          <a:blip r:embed="rId2" cstate="screen"/>
          <a:srcRect/>
          <a:stretch>
            <a:fillRect/>
          </a:stretch>
        </p:blipFill>
        <p:spPr>
          <a:xfrm>
            <a:off x="1" y="1599642"/>
            <a:ext cx="4355976" cy="2052228"/>
          </a:xfrm>
          <a:prstGeom prst="rect">
            <a:avLst/>
          </a:prstGeom>
        </p:spPr>
      </p:pic>
      <p:sp>
        <p:nvSpPr>
          <p:cNvPr id="13" name="Flowchart: Process 12"/>
          <p:cNvSpPr/>
          <p:nvPr/>
        </p:nvSpPr>
        <p:spPr>
          <a:xfrm>
            <a:off x="1" y="2355726"/>
            <a:ext cx="1475655"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Focus on</a:t>
            </a:r>
            <a:endParaRPr lang="en-GB" dirty="0">
              <a:latin typeface="BankGothic Lt BT" pitchFamily="34" charset="0"/>
            </a:endParaRPr>
          </a:p>
        </p:txBody>
      </p:sp>
      <p:sp>
        <p:nvSpPr>
          <p:cNvPr id="15" name="Rectangle 14"/>
          <p:cNvSpPr/>
          <p:nvPr/>
        </p:nvSpPr>
        <p:spPr>
          <a:xfrm>
            <a:off x="0" y="1106619"/>
            <a:ext cx="9144000" cy="309519"/>
          </a:xfrm>
          <a:prstGeom prst="rect">
            <a:avLst/>
          </a:prstGeom>
        </p:spPr>
        <p:txBody>
          <a:bodyPr wrap="square" lIns="77925" tIns="38963" rIns="77925" bIns="38963">
            <a:spAutoFit/>
          </a:bodyPr>
          <a:lstStyle/>
          <a:p>
            <a:r>
              <a:rPr lang="en-GB" b="1" dirty="0" smtClean="0">
                <a:solidFill>
                  <a:schemeClr val="accent1">
                    <a:lumMod val="50000"/>
                  </a:schemeClr>
                </a:solidFill>
                <a:latin typeface="BankGothic Lt BT" pitchFamily="34" charset="0"/>
              </a:rPr>
              <a:t>Supporting co-creation and mutual learning</a:t>
            </a:r>
            <a:endParaRPr lang="en-GB" dirty="0">
              <a:solidFill>
                <a:schemeClr val="accent1">
                  <a:lumMod val="50000"/>
                </a:schemeClr>
              </a:solidFill>
              <a:latin typeface="BankGothic Lt BT" pitchFamily="34" charset="0"/>
            </a:endParaRPr>
          </a:p>
        </p:txBody>
      </p:sp>
      <p:sp>
        <p:nvSpPr>
          <p:cNvPr id="60417" name="Rectangle 1"/>
          <p:cNvSpPr>
            <a:spLocks noChangeArrowheads="1"/>
          </p:cNvSpPr>
          <p:nvPr/>
        </p:nvSpPr>
        <p:spPr bwMode="auto">
          <a:xfrm>
            <a:off x="107504" y="3939902"/>
            <a:ext cx="8928992" cy="585814"/>
          </a:xfrm>
          <a:prstGeom prst="rect">
            <a:avLst/>
          </a:prstGeom>
          <a:noFill/>
          <a:ln w="9525">
            <a:noFill/>
            <a:miter lim="800000"/>
            <a:headEnd/>
            <a:tailEnd/>
          </a:ln>
          <a:effectLst/>
        </p:spPr>
        <p:txBody>
          <a:bodyPr vert="horz" wrap="square" lIns="77925" tIns="38963" rIns="77925" bIns="38963" numCol="1" anchor="ctr" anchorCtr="0" compatLnSpc="1">
            <a:prstTxWarp prst="textNoShape">
              <a:avLst/>
            </a:prstTxWarp>
            <a:spAutoFit/>
          </a:bodyPr>
          <a:lstStyle/>
          <a:p>
            <a:pPr eaLnBrk="0" fontAlgn="base" hangingPunct="0">
              <a:lnSpc>
                <a:spcPts val="1278"/>
              </a:lnSpc>
              <a:spcBef>
                <a:spcPct val="0"/>
              </a:spcBef>
              <a:spcAft>
                <a:spcPct val="0"/>
              </a:spcAft>
            </a:pPr>
            <a:r>
              <a:rPr lang="en-GB" sz="1400" dirty="0" smtClean="0">
                <a:solidFill>
                  <a:schemeClr val="accent1">
                    <a:lumMod val="50000"/>
                  </a:schemeClr>
                </a:solidFill>
                <a:latin typeface="BankGothic Lt BT" pitchFamily="34" charset="0"/>
                <a:ea typeface="Calibri" pitchFamily="34" charset="0"/>
                <a:cs typeface="Times New Roman" pitchFamily="18" charset="0"/>
              </a:rPr>
              <a:t>In addition, FVA is partner of some Erasmus+ projects, leveraging stakeholders from different domain in a proactive dialogue addressing societal challenges (training, health, security).</a:t>
            </a:r>
            <a:r>
              <a:rPr lang="it-IT" sz="1400" dirty="0" smtClean="0">
                <a:solidFill>
                  <a:schemeClr val="accent1">
                    <a:lumMod val="50000"/>
                  </a:schemeClr>
                </a:solidFill>
                <a:latin typeface="BankGothic Lt BT" pitchFamily="34" charset="0"/>
                <a:cs typeface="Arial" pitchFamily="34" charset="0"/>
              </a:rPr>
              <a:t> </a:t>
            </a:r>
          </a:p>
        </p:txBody>
      </p:sp>
      <p:sp>
        <p:nvSpPr>
          <p:cNvPr id="18" name="Rectangle 17"/>
          <p:cNvSpPr/>
          <p:nvPr/>
        </p:nvSpPr>
        <p:spPr>
          <a:xfrm>
            <a:off x="4499992" y="1572635"/>
            <a:ext cx="4392488" cy="2079235"/>
          </a:xfrm>
          <a:prstGeom prst="rect">
            <a:avLst/>
          </a:prstGeom>
        </p:spPr>
        <p:txBody>
          <a:bodyPr wrap="square" lIns="77925" tIns="38963" rIns="77925" bIns="38963">
            <a:spAutoFit/>
          </a:bodyPr>
          <a:lstStyle/>
          <a:p>
            <a:pPr eaLnBrk="0" fontAlgn="base" hangingPunct="0">
              <a:lnSpc>
                <a:spcPts val="1278"/>
              </a:lnSpc>
              <a:spcBef>
                <a:spcPct val="0"/>
              </a:spcBef>
              <a:spcAft>
                <a:spcPct val="0"/>
              </a:spcAft>
            </a:pPr>
            <a:r>
              <a:rPr lang="en-GB" sz="1400" dirty="0" smtClean="0">
                <a:solidFill>
                  <a:schemeClr val="accent1">
                    <a:lumMod val="50000"/>
                  </a:schemeClr>
                </a:solidFill>
                <a:latin typeface="BankGothic Lt BT" pitchFamily="34" charset="0"/>
                <a:ea typeface="Calibri" pitchFamily="34" charset="0"/>
                <a:cs typeface="Times New Roman" pitchFamily="18" charset="0"/>
              </a:rPr>
              <a:t>FVA is participating to several </a:t>
            </a:r>
            <a:r>
              <a:rPr lang="en-GB" sz="1400" b="1" dirty="0" smtClean="0">
                <a:solidFill>
                  <a:schemeClr val="accent1">
                    <a:lumMod val="50000"/>
                  </a:schemeClr>
                </a:solidFill>
                <a:latin typeface="BankGothic Lt BT" pitchFamily="34" charset="0"/>
                <a:ea typeface="Calibri" pitchFamily="34" charset="0"/>
                <a:cs typeface="Times New Roman" pitchFamily="18" charset="0"/>
              </a:rPr>
              <a:t>CSA research projects</a:t>
            </a:r>
            <a:r>
              <a:rPr lang="en-GB" sz="1400" dirty="0" smtClean="0">
                <a:solidFill>
                  <a:schemeClr val="accent1">
                    <a:lumMod val="50000"/>
                  </a:schemeClr>
                </a:solidFill>
                <a:latin typeface="BankGothic Lt BT" pitchFamily="34" charset="0"/>
                <a:ea typeface="Calibri" pitchFamily="34" charset="0"/>
                <a:cs typeface="Times New Roman" pitchFamily="18" charset="0"/>
              </a:rPr>
              <a:t> (BIOWAYS, </a:t>
            </a:r>
            <a:r>
              <a:rPr lang="en-GB" sz="1400" dirty="0" err="1" smtClean="0">
                <a:solidFill>
                  <a:schemeClr val="accent1">
                    <a:lumMod val="50000"/>
                  </a:schemeClr>
                </a:solidFill>
                <a:latin typeface="BankGothic Lt BT" pitchFamily="34" charset="0"/>
                <a:ea typeface="Calibri" pitchFamily="34" charset="0"/>
                <a:cs typeface="Times New Roman" pitchFamily="18" charset="0"/>
              </a:rPr>
              <a:t>BIOVoices</a:t>
            </a:r>
            <a:r>
              <a:rPr lang="en-GB" sz="1400" dirty="0" smtClean="0">
                <a:solidFill>
                  <a:schemeClr val="accent1">
                    <a:lumMod val="50000"/>
                  </a:schemeClr>
                </a:solidFill>
                <a:latin typeface="BankGothic Lt BT" pitchFamily="34" charset="0"/>
                <a:ea typeface="Calibri" pitchFamily="34" charset="0"/>
                <a:cs typeface="Times New Roman" pitchFamily="18" charset="0"/>
              </a:rPr>
              <a:t> and DANDELION) dealing with promotion of research EC funded results. </a:t>
            </a:r>
          </a:p>
          <a:p>
            <a:pPr eaLnBrk="0" fontAlgn="base" hangingPunct="0">
              <a:lnSpc>
                <a:spcPts val="1278"/>
              </a:lnSpc>
              <a:spcBef>
                <a:spcPct val="0"/>
              </a:spcBef>
              <a:spcAft>
                <a:spcPct val="0"/>
              </a:spcAft>
            </a:pPr>
            <a:endParaRPr lang="en-GB" sz="1400" dirty="0" smtClean="0">
              <a:solidFill>
                <a:schemeClr val="accent1">
                  <a:lumMod val="50000"/>
                </a:schemeClr>
              </a:solidFill>
              <a:latin typeface="BankGothic Lt BT" pitchFamily="34" charset="0"/>
              <a:ea typeface="Calibri" pitchFamily="34" charset="0"/>
              <a:cs typeface="Times New Roman" pitchFamily="18" charset="0"/>
            </a:endParaRPr>
          </a:p>
          <a:p>
            <a:pPr eaLnBrk="0" fontAlgn="base" hangingPunct="0">
              <a:lnSpc>
                <a:spcPts val="1278"/>
              </a:lnSpc>
              <a:spcBef>
                <a:spcPct val="0"/>
              </a:spcBef>
              <a:spcAft>
                <a:spcPct val="0"/>
              </a:spcAft>
              <a:buFont typeface="Wingdings" pitchFamily="2" charset="2"/>
              <a:buChar char="ü"/>
            </a:pPr>
            <a:r>
              <a:rPr lang="en-GB" sz="1400" dirty="0" smtClean="0">
                <a:solidFill>
                  <a:schemeClr val="accent1">
                    <a:lumMod val="50000"/>
                  </a:schemeClr>
                </a:solidFill>
                <a:latin typeface="BankGothic Lt BT" pitchFamily="34" charset="0"/>
                <a:ea typeface="Calibri" pitchFamily="34" charset="0"/>
                <a:cs typeface="Times New Roman" pitchFamily="18" charset="0"/>
              </a:rPr>
              <a:t>We promote stakeholders engagement in co-creation processes </a:t>
            </a:r>
          </a:p>
          <a:p>
            <a:pPr eaLnBrk="0" fontAlgn="base" hangingPunct="0">
              <a:lnSpc>
                <a:spcPts val="1278"/>
              </a:lnSpc>
              <a:spcBef>
                <a:spcPct val="0"/>
              </a:spcBef>
              <a:spcAft>
                <a:spcPct val="0"/>
              </a:spcAft>
            </a:pPr>
            <a:endParaRPr lang="en-GB" sz="1400" dirty="0" smtClean="0">
              <a:solidFill>
                <a:schemeClr val="accent1">
                  <a:lumMod val="50000"/>
                </a:schemeClr>
              </a:solidFill>
              <a:latin typeface="BankGothic Lt BT" pitchFamily="34" charset="0"/>
              <a:ea typeface="Calibri" pitchFamily="34" charset="0"/>
              <a:cs typeface="Times New Roman" pitchFamily="18" charset="0"/>
            </a:endParaRPr>
          </a:p>
          <a:p>
            <a:pPr eaLnBrk="0" fontAlgn="base" hangingPunct="0">
              <a:lnSpc>
                <a:spcPts val="1278"/>
              </a:lnSpc>
              <a:spcBef>
                <a:spcPct val="0"/>
              </a:spcBef>
              <a:spcAft>
                <a:spcPct val="0"/>
              </a:spcAft>
              <a:buFont typeface="Wingdings" pitchFamily="2" charset="2"/>
              <a:buChar char="ü"/>
            </a:pPr>
            <a:r>
              <a:rPr lang="en-GB" sz="1400" dirty="0" smtClean="0">
                <a:solidFill>
                  <a:schemeClr val="accent1">
                    <a:lumMod val="50000"/>
                  </a:schemeClr>
                </a:solidFill>
                <a:latin typeface="BankGothic Lt BT" pitchFamily="34" charset="0"/>
                <a:ea typeface="Calibri" pitchFamily="34" charset="0"/>
                <a:cs typeface="Times New Roman" pitchFamily="18" charset="0"/>
              </a:rPr>
              <a:t>Facilitate Quadruple Helix stakeholders workshops and focus groups to define strategies to increase impact of research in society.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3215246_ml.jpg"/>
          <p:cNvPicPr>
            <a:picLocks noChangeAspect="1"/>
          </p:cNvPicPr>
          <p:nvPr/>
        </p:nvPicPr>
        <p:blipFill>
          <a:blip r:embed="rId2" cstate="screen"/>
          <a:stretch>
            <a:fillRect/>
          </a:stretch>
        </p:blipFill>
        <p:spPr>
          <a:xfrm>
            <a:off x="1" y="1221601"/>
            <a:ext cx="4716015" cy="2121715"/>
          </a:xfrm>
          <a:prstGeom prst="rect">
            <a:avLst/>
          </a:prstGeom>
        </p:spPr>
      </p:pic>
      <p:sp>
        <p:nvSpPr>
          <p:cNvPr id="13" name="Flowchart: Process 12"/>
          <p:cNvSpPr/>
          <p:nvPr/>
        </p:nvSpPr>
        <p:spPr>
          <a:xfrm>
            <a:off x="1" y="1545636"/>
            <a:ext cx="1331639"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Focus on</a:t>
            </a:r>
            <a:endParaRPr lang="en-GB" dirty="0">
              <a:latin typeface="BankGothic Lt BT" pitchFamily="34" charset="0"/>
            </a:endParaRPr>
          </a:p>
        </p:txBody>
      </p:sp>
      <p:sp>
        <p:nvSpPr>
          <p:cNvPr id="15" name="Rectangle 14"/>
          <p:cNvSpPr/>
          <p:nvPr/>
        </p:nvSpPr>
        <p:spPr>
          <a:xfrm>
            <a:off x="1" y="843558"/>
            <a:ext cx="5508104" cy="309519"/>
          </a:xfrm>
          <a:prstGeom prst="rect">
            <a:avLst/>
          </a:prstGeom>
        </p:spPr>
        <p:txBody>
          <a:bodyPr wrap="square" lIns="77925" tIns="38963" rIns="77925" bIns="38963">
            <a:spAutoFit/>
          </a:bodyPr>
          <a:lstStyle/>
          <a:p>
            <a:r>
              <a:rPr lang="en-GB" b="1" dirty="0" smtClean="0">
                <a:solidFill>
                  <a:schemeClr val="accent1">
                    <a:lumMod val="50000"/>
                  </a:schemeClr>
                </a:solidFill>
                <a:latin typeface="BankGothic Lt BT" pitchFamily="34" charset="0"/>
              </a:rPr>
              <a:t>Communication, Dissemination and Impact</a:t>
            </a:r>
            <a:endParaRPr lang="en-GB" dirty="0">
              <a:solidFill>
                <a:schemeClr val="accent1">
                  <a:lumMod val="50000"/>
                </a:schemeClr>
              </a:solidFill>
              <a:latin typeface="BankGothic Lt BT" pitchFamily="34" charset="0"/>
            </a:endParaRPr>
          </a:p>
        </p:txBody>
      </p:sp>
      <p:sp>
        <p:nvSpPr>
          <p:cNvPr id="60417" name="Rectangle 1"/>
          <p:cNvSpPr>
            <a:spLocks noChangeArrowheads="1"/>
          </p:cNvSpPr>
          <p:nvPr/>
        </p:nvSpPr>
        <p:spPr bwMode="auto">
          <a:xfrm>
            <a:off x="4860032" y="1149201"/>
            <a:ext cx="4032448" cy="2412659"/>
          </a:xfrm>
          <a:prstGeom prst="rect">
            <a:avLst/>
          </a:prstGeom>
          <a:noFill/>
          <a:ln w="9525">
            <a:noFill/>
            <a:miter lim="800000"/>
            <a:headEnd/>
            <a:tailEnd/>
          </a:ln>
          <a:effectLst/>
        </p:spPr>
        <p:txBody>
          <a:bodyPr vert="horz" wrap="square" lIns="77925" tIns="38963" rIns="77925" bIns="38963" numCol="1" anchor="ctr" anchorCtr="0" compatLnSpc="1">
            <a:prstTxWarp prst="textNoShape">
              <a:avLst/>
            </a:prstTxWarp>
            <a:spAutoFit/>
          </a:bodyPr>
          <a:lstStyle/>
          <a:p>
            <a:pPr>
              <a:lnSpc>
                <a:spcPts val="1364"/>
              </a:lnSpc>
            </a:pPr>
            <a:r>
              <a:rPr lang="en-GB" sz="1400" b="1" dirty="0" smtClean="0">
                <a:solidFill>
                  <a:schemeClr val="accent1">
                    <a:lumMod val="50000"/>
                  </a:schemeClr>
                </a:solidFill>
                <a:latin typeface="BankGothic Lt BT" pitchFamily="34" charset="0"/>
              </a:rPr>
              <a:t>FVA</a:t>
            </a:r>
            <a:r>
              <a:rPr lang="en-GB" sz="1400" dirty="0" smtClean="0">
                <a:solidFill>
                  <a:schemeClr val="accent1">
                    <a:lumMod val="50000"/>
                  </a:schemeClr>
                </a:solidFill>
                <a:latin typeface="BankGothic Lt BT" pitchFamily="34" charset="0"/>
              </a:rPr>
              <a:t> has nearly </a:t>
            </a:r>
            <a:r>
              <a:rPr lang="en-GB" sz="1400" b="1" dirty="0" smtClean="0">
                <a:solidFill>
                  <a:schemeClr val="accent1">
                    <a:lumMod val="50000"/>
                  </a:schemeClr>
                </a:solidFill>
                <a:latin typeface="BankGothic Lt BT" pitchFamily="34" charset="0"/>
              </a:rPr>
              <a:t>25 years of experience</a:t>
            </a:r>
            <a:r>
              <a:rPr lang="en-GB" sz="1400" dirty="0" smtClean="0">
                <a:solidFill>
                  <a:schemeClr val="accent1">
                    <a:lumMod val="50000"/>
                  </a:schemeClr>
                </a:solidFill>
                <a:latin typeface="BankGothic Lt BT" pitchFamily="34" charset="0"/>
              </a:rPr>
              <a:t> in the </a:t>
            </a:r>
            <a:r>
              <a:rPr lang="en-GB" sz="1400" b="1" dirty="0" smtClean="0">
                <a:solidFill>
                  <a:schemeClr val="accent1">
                    <a:lumMod val="50000"/>
                  </a:schemeClr>
                </a:solidFill>
                <a:latin typeface="BankGothic Lt BT" pitchFamily="34" charset="0"/>
              </a:rPr>
              <a:t>advertising, communication and promotion </a:t>
            </a:r>
            <a:r>
              <a:rPr lang="en-GB" sz="1400" dirty="0" smtClean="0">
                <a:solidFill>
                  <a:schemeClr val="accent1">
                    <a:lumMod val="50000"/>
                  </a:schemeClr>
                </a:solidFill>
                <a:latin typeface="BankGothic Lt BT" pitchFamily="34" charset="0"/>
              </a:rPr>
              <a:t>domain. </a:t>
            </a:r>
          </a:p>
          <a:p>
            <a:pPr>
              <a:lnSpc>
                <a:spcPts val="1364"/>
              </a:lnSpc>
            </a:pPr>
            <a:r>
              <a:rPr lang="en-GB" sz="1400" dirty="0" smtClean="0">
                <a:solidFill>
                  <a:schemeClr val="accent1">
                    <a:lumMod val="50000"/>
                  </a:schemeClr>
                </a:solidFill>
                <a:latin typeface="BankGothic Lt BT" pitchFamily="34" charset="0"/>
              </a:rPr>
              <a:t>FVA supported promotional and </a:t>
            </a:r>
          </a:p>
          <a:p>
            <a:pPr>
              <a:lnSpc>
                <a:spcPts val="1364"/>
              </a:lnSpc>
            </a:pPr>
            <a:endParaRPr lang="en-GB" sz="1400" dirty="0" smtClean="0">
              <a:solidFill>
                <a:schemeClr val="accent1">
                  <a:lumMod val="50000"/>
                </a:schemeClr>
              </a:solidFill>
              <a:latin typeface="BankGothic Lt BT" pitchFamily="34" charset="0"/>
            </a:endParaRPr>
          </a:p>
          <a:p>
            <a:pPr>
              <a:lnSpc>
                <a:spcPts val="1364"/>
              </a:lnSpc>
            </a:pPr>
            <a:r>
              <a:rPr lang="en-GB" sz="1400" dirty="0" smtClean="0">
                <a:solidFill>
                  <a:schemeClr val="accent1">
                    <a:lumMod val="50000"/>
                  </a:schemeClr>
                </a:solidFill>
                <a:latin typeface="BankGothic Lt BT" pitchFamily="34" charset="0"/>
              </a:rPr>
              <a:t>communication initiatives for: </a:t>
            </a:r>
          </a:p>
          <a:p>
            <a:pPr>
              <a:lnSpc>
                <a:spcPts val="1364"/>
              </a:lnSpc>
            </a:pPr>
            <a:endParaRPr lang="en-GB" sz="1400" dirty="0" smtClean="0">
              <a:solidFill>
                <a:schemeClr val="accent1">
                  <a:lumMod val="50000"/>
                </a:schemeClr>
              </a:solidFill>
              <a:latin typeface="BankGothic Lt BT" pitchFamily="34" charset="0"/>
            </a:endParaRPr>
          </a:p>
          <a:p>
            <a:pPr>
              <a:lnSpc>
                <a:spcPts val="1364"/>
              </a:lnSpc>
            </a:pPr>
            <a:r>
              <a:rPr lang="en-GB" sz="1400" i="1" dirty="0" smtClean="0">
                <a:solidFill>
                  <a:schemeClr val="accent1">
                    <a:lumMod val="50000"/>
                  </a:schemeClr>
                </a:solidFill>
                <a:latin typeface="BankGothic Lt BT" pitchFamily="34" charset="0"/>
              </a:rPr>
              <a:t>Coca-cola, Honeywell, P&amp;G, Philips and other, directly or in cooperation with some of the most relevant PR and communication agencies like Cohn and Wolfe, Ketchum, Young &amp; Rubicam, McCann-Erickson, Saatchi &amp; Saatchi. </a:t>
            </a:r>
            <a:endParaRPr lang="it-IT" sz="1400" i="1" dirty="0" smtClean="0">
              <a:solidFill>
                <a:schemeClr val="accent1">
                  <a:lumMod val="50000"/>
                </a:schemeClr>
              </a:solidFill>
              <a:latin typeface="BankGothic Lt BT" pitchFamily="34" charset="0"/>
              <a:cs typeface="Arial" pitchFamily="34" charset="0"/>
            </a:endParaRPr>
          </a:p>
        </p:txBody>
      </p:sp>
      <p:sp>
        <p:nvSpPr>
          <p:cNvPr id="6" name="Rectangle 5"/>
          <p:cNvSpPr/>
          <p:nvPr/>
        </p:nvSpPr>
        <p:spPr>
          <a:xfrm>
            <a:off x="0" y="3679645"/>
            <a:ext cx="9144000" cy="1412385"/>
          </a:xfrm>
          <a:prstGeom prst="rect">
            <a:avLst/>
          </a:prstGeom>
        </p:spPr>
        <p:txBody>
          <a:bodyPr wrap="square" lIns="77925" tIns="38963" rIns="77925" bIns="38963">
            <a:spAutoFit/>
          </a:bodyPr>
          <a:lstStyle/>
          <a:p>
            <a:pPr>
              <a:lnSpc>
                <a:spcPts val="1278"/>
              </a:lnSpc>
            </a:pPr>
            <a:r>
              <a:rPr lang="en-GB" sz="1400" dirty="0" smtClean="0">
                <a:solidFill>
                  <a:schemeClr val="accent1">
                    <a:lumMod val="50000"/>
                  </a:schemeClr>
                </a:solidFill>
                <a:latin typeface="BankGothic Lt BT" pitchFamily="34" charset="0"/>
              </a:rPr>
              <a:t>Specifically FVA is specialized in the </a:t>
            </a:r>
            <a:r>
              <a:rPr lang="en-GB" sz="1400" b="1" dirty="0" smtClean="0">
                <a:solidFill>
                  <a:schemeClr val="accent1">
                    <a:lumMod val="50000"/>
                  </a:schemeClr>
                </a:solidFill>
                <a:latin typeface="BankGothic Lt BT" pitchFamily="34" charset="0"/>
              </a:rPr>
              <a:t>design and implementation of ICT and new media solutions for advertising and communication</a:t>
            </a:r>
            <a:r>
              <a:rPr lang="en-GB" sz="1400" dirty="0" smtClean="0">
                <a:solidFill>
                  <a:schemeClr val="accent1">
                    <a:lumMod val="50000"/>
                  </a:schemeClr>
                </a:solidFill>
                <a:latin typeface="BankGothic Lt BT" pitchFamily="34" charset="0"/>
              </a:rPr>
              <a:t>. FVA has also </a:t>
            </a:r>
            <a:r>
              <a:rPr lang="en-GB" sz="1400" b="1" dirty="0" smtClean="0">
                <a:solidFill>
                  <a:schemeClr val="accent1">
                    <a:lumMod val="50000"/>
                  </a:schemeClr>
                </a:solidFill>
                <a:latin typeface="BankGothic Lt BT" pitchFamily="34" charset="0"/>
              </a:rPr>
              <a:t>a long expertise in the design and promotion of social media communities</a:t>
            </a:r>
            <a:r>
              <a:rPr lang="en-GB" sz="1400" dirty="0" smtClean="0">
                <a:solidFill>
                  <a:schemeClr val="accent1">
                    <a:lumMod val="50000"/>
                  </a:schemeClr>
                </a:solidFill>
                <a:latin typeface="BankGothic Lt BT" pitchFamily="34" charset="0"/>
              </a:rPr>
              <a:t>.</a:t>
            </a:r>
          </a:p>
          <a:p>
            <a:pPr>
              <a:lnSpc>
                <a:spcPts val="1278"/>
              </a:lnSpc>
            </a:pPr>
            <a:endParaRPr lang="it-IT" sz="1400" dirty="0" smtClean="0">
              <a:solidFill>
                <a:schemeClr val="accent1">
                  <a:lumMod val="50000"/>
                </a:schemeClr>
              </a:solidFill>
              <a:latin typeface="BankGothic Lt BT" pitchFamily="34" charset="0"/>
            </a:endParaRPr>
          </a:p>
          <a:p>
            <a:pPr>
              <a:lnSpc>
                <a:spcPts val="1278"/>
              </a:lnSpc>
            </a:pPr>
            <a:r>
              <a:rPr lang="en-GB" sz="1400" dirty="0" smtClean="0">
                <a:solidFill>
                  <a:schemeClr val="accent1">
                    <a:lumMod val="50000"/>
                  </a:schemeClr>
                </a:solidFill>
                <a:latin typeface="BankGothic Lt BT" pitchFamily="34" charset="0"/>
              </a:rPr>
              <a:t>In the research projects </a:t>
            </a:r>
            <a:r>
              <a:rPr lang="en-GB" sz="1400" b="1" dirty="0" smtClean="0">
                <a:solidFill>
                  <a:schemeClr val="accent1">
                    <a:lumMod val="50000"/>
                  </a:schemeClr>
                </a:solidFill>
                <a:latin typeface="BankGothic Lt BT" pitchFamily="34" charset="0"/>
              </a:rPr>
              <a:t>Leila</a:t>
            </a:r>
            <a:r>
              <a:rPr lang="en-GB" sz="1400" dirty="0" smtClean="0">
                <a:solidFill>
                  <a:schemeClr val="accent1">
                    <a:lumMod val="50000"/>
                  </a:schemeClr>
                </a:solidFill>
                <a:latin typeface="BankGothic Lt BT" pitchFamily="34" charset="0"/>
              </a:rPr>
              <a:t> (SEP 2012-210077817), </a:t>
            </a:r>
            <a:r>
              <a:rPr lang="en-GB" sz="1400" b="1" dirty="0" smtClean="0">
                <a:solidFill>
                  <a:schemeClr val="accent1">
                    <a:lumMod val="50000"/>
                  </a:schemeClr>
                </a:solidFill>
                <a:latin typeface="BankGothic Lt BT" pitchFamily="34" charset="0"/>
              </a:rPr>
              <a:t>Meal</a:t>
            </a:r>
            <a:r>
              <a:rPr lang="en-GB" sz="1400" dirty="0" smtClean="0">
                <a:solidFill>
                  <a:schemeClr val="accent1">
                    <a:lumMod val="50000"/>
                  </a:schemeClr>
                </a:solidFill>
                <a:latin typeface="BankGothic Lt BT" pitchFamily="34" charset="0"/>
              </a:rPr>
              <a:t> (LLP 543535 – 2013), </a:t>
            </a:r>
            <a:r>
              <a:rPr lang="en-GB" sz="1400" b="1" dirty="0" smtClean="0">
                <a:solidFill>
                  <a:schemeClr val="accent1">
                    <a:lumMod val="50000"/>
                  </a:schemeClr>
                </a:solidFill>
                <a:latin typeface="BankGothic Lt BT" pitchFamily="34" charset="0"/>
              </a:rPr>
              <a:t>Help for Mood</a:t>
            </a:r>
            <a:r>
              <a:rPr lang="en-GB" sz="1400" dirty="0" smtClean="0">
                <a:solidFill>
                  <a:schemeClr val="accent1">
                    <a:lumMod val="50000"/>
                  </a:schemeClr>
                </a:solidFill>
                <a:latin typeface="BankGothic Lt BT" pitchFamily="34" charset="0"/>
              </a:rPr>
              <a:t> (ICT-2009.5.1: Personal Health Systems,  248765), </a:t>
            </a:r>
            <a:r>
              <a:rPr lang="en-GB" sz="1400" b="1" dirty="0" smtClean="0">
                <a:solidFill>
                  <a:schemeClr val="accent1">
                    <a:lumMod val="50000"/>
                  </a:schemeClr>
                </a:solidFill>
                <a:latin typeface="BankGothic Lt BT" pitchFamily="34" charset="0"/>
              </a:rPr>
              <a:t>L4S – Learning for Security</a:t>
            </a:r>
            <a:r>
              <a:rPr lang="en-GB" sz="1400" dirty="0" smtClean="0">
                <a:solidFill>
                  <a:schemeClr val="accent1">
                    <a:lumMod val="50000"/>
                  </a:schemeClr>
                </a:solidFill>
                <a:latin typeface="BankGothic Lt BT" pitchFamily="34" charset="0"/>
              </a:rPr>
              <a:t> (IST- 225634), </a:t>
            </a:r>
            <a:r>
              <a:rPr lang="en-GB" sz="1400" b="1" dirty="0" smtClean="0">
                <a:solidFill>
                  <a:schemeClr val="accent1">
                    <a:lumMod val="50000"/>
                  </a:schemeClr>
                </a:solidFill>
                <a:latin typeface="BankGothic Lt BT" pitchFamily="34" charset="0"/>
              </a:rPr>
              <a:t>BALANCE</a:t>
            </a:r>
            <a:r>
              <a:rPr lang="en-GB" sz="1400" dirty="0" smtClean="0">
                <a:solidFill>
                  <a:schemeClr val="accent1">
                    <a:lumMod val="50000"/>
                  </a:schemeClr>
                </a:solidFill>
                <a:latin typeface="BankGothic Lt BT" pitchFamily="34" charset="0"/>
              </a:rPr>
              <a:t> (527850-LLP-1-2012-1-DE-GRUNDTVIG-GMP), FVA was responsible for the dissemination and communication WP.</a:t>
            </a:r>
            <a:endParaRPr lang="it-IT" sz="1400" dirty="0" smtClean="0">
              <a:solidFill>
                <a:schemeClr val="accent1">
                  <a:lumMod val="50000"/>
                </a:schemeClr>
              </a:solidFill>
              <a:latin typeface="BankGothic Lt B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2744.JPG"/>
          <p:cNvPicPr>
            <a:picLocks noChangeAspect="1"/>
          </p:cNvPicPr>
          <p:nvPr/>
        </p:nvPicPr>
        <p:blipFill>
          <a:blip r:embed="rId2" cstate="screen"/>
          <a:srcRect/>
          <a:stretch>
            <a:fillRect/>
          </a:stretch>
        </p:blipFill>
        <p:spPr>
          <a:xfrm>
            <a:off x="1" y="1095586"/>
            <a:ext cx="5004047" cy="2484276"/>
          </a:xfrm>
          <a:prstGeom prst="rect">
            <a:avLst/>
          </a:prstGeom>
        </p:spPr>
      </p:pic>
      <p:sp>
        <p:nvSpPr>
          <p:cNvPr id="13" name="Flowchart: Process 12"/>
          <p:cNvSpPr/>
          <p:nvPr/>
        </p:nvSpPr>
        <p:spPr>
          <a:xfrm>
            <a:off x="1" y="1563638"/>
            <a:ext cx="1403647"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Focus on</a:t>
            </a:r>
            <a:endParaRPr lang="en-GB" dirty="0">
              <a:latin typeface="BankGothic Lt BT" pitchFamily="34" charset="0"/>
            </a:endParaRPr>
          </a:p>
        </p:txBody>
      </p:sp>
      <p:sp>
        <p:nvSpPr>
          <p:cNvPr id="15" name="Rectangle 14"/>
          <p:cNvSpPr/>
          <p:nvPr/>
        </p:nvSpPr>
        <p:spPr>
          <a:xfrm>
            <a:off x="0" y="771550"/>
            <a:ext cx="6732240" cy="309519"/>
          </a:xfrm>
          <a:prstGeom prst="rect">
            <a:avLst/>
          </a:prstGeom>
        </p:spPr>
        <p:txBody>
          <a:bodyPr wrap="square" lIns="77925" tIns="38963" rIns="77925" bIns="38963">
            <a:spAutoFit/>
          </a:bodyPr>
          <a:lstStyle/>
          <a:p>
            <a:r>
              <a:rPr lang="en-GB" b="1" dirty="0" smtClean="0">
                <a:solidFill>
                  <a:schemeClr val="accent1">
                    <a:lumMod val="50000"/>
                  </a:schemeClr>
                </a:solidFill>
                <a:latin typeface="BankGothic Lt BT" pitchFamily="34" charset="0"/>
              </a:rPr>
              <a:t>Games and </a:t>
            </a:r>
            <a:r>
              <a:rPr lang="en-GB" b="1" dirty="0" err="1" smtClean="0">
                <a:solidFill>
                  <a:schemeClr val="accent1">
                    <a:lumMod val="50000"/>
                  </a:schemeClr>
                </a:solidFill>
                <a:latin typeface="BankGothic Lt BT" pitchFamily="34" charset="0"/>
              </a:rPr>
              <a:t>gamified</a:t>
            </a:r>
            <a:r>
              <a:rPr lang="en-GB" b="1" dirty="0" smtClean="0">
                <a:solidFill>
                  <a:schemeClr val="accent1">
                    <a:lumMod val="50000"/>
                  </a:schemeClr>
                </a:solidFill>
                <a:latin typeface="BankGothic Lt BT" pitchFamily="34" charset="0"/>
              </a:rPr>
              <a:t> solutions for learning</a:t>
            </a:r>
            <a:endParaRPr lang="en-GB" dirty="0">
              <a:solidFill>
                <a:schemeClr val="accent1">
                  <a:lumMod val="50000"/>
                </a:schemeClr>
              </a:solidFill>
              <a:latin typeface="BankGothic Lt BT" pitchFamily="34" charset="0"/>
            </a:endParaRPr>
          </a:p>
        </p:txBody>
      </p:sp>
      <p:sp>
        <p:nvSpPr>
          <p:cNvPr id="60417" name="Rectangle 1"/>
          <p:cNvSpPr>
            <a:spLocks noChangeArrowheads="1"/>
          </p:cNvSpPr>
          <p:nvPr/>
        </p:nvSpPr>
        <p:spPr bwMode="auto">
          <a:xfrm>
            <a:off x="5148064" y="1017184"/>
            <a:ext cx="3995936" cy="4079782"/>
          </a:xfrm>
          <a:prstGeom prst="rect">
            <a:avLst/>
          </a:prstGeom>
          <a:noFill/>
          <a:ln w="9525">
            <a:noFill/>
            <a:miter lim="800000"/>
            <a:headEnd/>
            <a:tailEnd/>
          </a:ln>
          <a:effectLst/>
        </p:spPr>
        <p:txBody>
          <a:bodyPr vert="horz" wrap="square" lIns="77925" tIns="38963" rIns="77925" bIns="38963" numCol="1" anchor="ctr" anchorCtr="0" compatLnSpc="1">
            <a:prstTxWarp prst="textNoShape">
              <a:avLst/>
            </a:prstTxWarp>
            <a:spAutoFit/>
          </a:bodyPr>
          <a:lstStyle/>
          <a:p>
            <a:pPr eaLnBrk="0" hangingPunct="0">
              <a:lnSpc>
                <a:spcPts val="1193"/>
              </a:lnSpc>
            </a:pPr>
            <a:r>
              <a:rPr lang="en-GB" sz="1400" b="1" dirty="0" smtClean="0">
                <a:solidFill>
                  <a:schemeClr val="accent1">
                    <a:lumMod val="50000"/>
                  </a:schemeClr>
                </a:solidFill>
                <a:latin typeface="BankGothic Lt BT" pitchFamily="34" charset="0"/>
              </a:rPr>
              <a:t>FVA</a:t>
            </a:r>
            <a:r>
              <a:rPr lang="en-GB" sz="1400" dirty="0" smtClean="0">
                <a:solidFill>
                  <a:schemeClr val="accent1">
                    <a:lumMod val="50000"/>
                  </a:schemeClr>
                </a:solidFill>
                <a:latin typeface="BankGothic Lt BT" pitchFamily="34" charset="0"/>
              </a:rPr>
              <a:t> has an </a:t>
            </a:r>
            <a:r>
              <a:rPr lang="en-GB" sz="1400" b="1" dirty="0" smtClean="0">
                <a:solidFill>
                  <a:schemeClr val="accent1">
                    <a:lumMod val="50000"/>
                  </a:schemeClr>
                </a:solidFill>
                <a:latin typeface="BankGothic Lt BT" pitchFamily="34" charset="0"/>
              </a:rPr>
              <a:t>extensive experience in games for advertising, promotion and communication purposes</a:t>
            </a:r>
            <a:r>
              <a:rPr lang="en-GB" sz="1400" dirty="0" smtClean="0">
                <a:solidFill>
                  <a:schemeClr val="accent1">
                    <a:lumMod val="50000"/>
                  </a:schemeClr>
                </a:solidFill>
                <a:latin typeface="BankGothic Lt BT" pitchFamily="34" charset="0"/>
              </a:rPr>
              <a:t>. </a:t>
            </a:r>
          </a:p>
          <a:p>
            <a:pPr eaLnBrk="0" hangingPunct="0">
              <a:lnSpc>
                <a:spcPts val="1193"/>
              </a:lnSpc>
            </a:pPr>
            <a:endParaRPr lang="en-GB" sz="1400" dirty="0" smtClean="0">
              <a:solidFill>
                <a:schemeClr val="accent1">
                  <a:lumMod val="50000"/>
                </a:schemeClr>
              </a:solidFill>
              <a:latin typeface="BankGothic Lt BT" pitchFamily="34" charset="0"/>
            </a:endParaRPr>
          </a:p>
          <a:p>
            <a:pPr eaLnBrk="0" hangingPunct="0">
              <a:lnSpc>
                <a:spcPts val="1193"/>
              </a:lnSpc>
            </a:pPr>
            <a:r>
              <a:rPr lang="en-GB" sz="1400" dirty="0" smtClean="0">
                <a:solidFill>
                  <a:schemeClr val="accent1">
                    <a:lumMod val="50000"/>
                  </a:schemeClr>
                </a:solidFill>
                <a:latin typeface="BankGothic Lt BT" pitchFamily="34" charset="0"/>
              </a:rPr>
              <a:t>Since early ’90 FVA believed in the power of game-based approach to involve and motivate the users, not just targeting young generations, but also adults and Businesses.</a:t>
            </a:r>
            <a:endParaRPr lang="it-IT" sz="1400" dirty="0" smtClean="0">
              <a:solidFill>
                <a:schemeClr val="accent1">
                  <a:lumMod val="50000"/>
                </a:schemeClr>
              </a:solidFill>
              <a:latin typeface="BankGothic Lt BT" pitchFamily="34" charset="0"/>
            </a:endParaRPr>
          </a:p>
          <a:p>
            <a:pPr eaLnBrk="0" hangingPunct="0">
              <a:lnSpc>
                <a:spcPts val="1193"/>
              </a:lnSpc>
            </a:pPr>
            <a:endParaRPr lang="en-GB" sz="1400" dirty="0" smtClean="0">
              <a:solidFill>
                <a:schemeClr val="accent1">
                  <a:lumMod val="50000"/>
                </a:schemeClr>
              </a:solidFill>
              <a:latin typeface="BankGothic Lt BT" pitchFamily="34" charset="0"/>
            </a:endParaRPr>
          </a:p>
          <a:p>
            <a:pPr eaLnBrk="0" hangingPunct="0">
              <a:lnSpc>
                <a:spcPts val="1193"/>
              </a:lnSpc>
            </a:pPr>
            <a:r>
              <a:rPr lang="en-GB" sz="1400" dirty="0" smtClean="0">
                <a:solidFill>
                  <a:schemeClr val="accent1">
                    <a:lumMod val="50000"/>
                  </a:schemeClr>
                </a:solidFill>
                <a:latin typeface="BankGothic Lt BT" pitchFamily="34" charset="0"/>
              </a:rPr>
              <a:t>FVA designed the concept and developed several </a:t>
            </a:r>
            <a:r>
              <a:rPr lang="en-GB" sz="1400" b="1" dirty="0" smtClean="0">
                <a:solidFill>
                  <a:schemeClr val="accent1">
                    <a:lumMod val="50000"/>
                  </a:schemeClr>
                </a:solidFill>
                <a:latin typeface="BankGothic Lt BT" pitchFamily="34" charset="0"/>
              </a:rPr>
              <a:t>games, </a:t>
            </a:r>
            <a:r>
              <a:rPr lang="en-GB" sz="1400" b="1" dirty="0" err="1" smtClean="0">
                <a:solidFill>
                  <a:schemeClr val="accent1">
                    <a:lumMod val="50000"/>
                  </a:schemeClr>
                </a:solidFill>
                <a:latin typeface="BankGothic Lt BT" pitchFamily="34" charset="0"/>
              </a:rPr>
              <a:t>advergames</a:t>
            </a:r>
            <a:r>
              <a:rPr lang="en-GB" sz="1400" b="1" dirty="0" smtClean="0">
                <a:solidFill>
                  <a:schemeClr val="accent1">
                    <a:lumMod val="50000"/>
                  </a:schemeClr>
                </a:solidFill>
                <a:latin typeface="BankGothic Lt BT" pitchFamily="34" charset="0"/>
              </a:rPr>
              <a:t>, edutainment games and </a:t>
            </a:r>
            <a:r>
              <a:rPr lang="en-GB" sz="1400" b="1" dirty="0" err="1" smtClean="0">
                <a:solidFill>
                  <a:schemeClr val="accent1">
                    <a:lumMod val="50000"/>
                  </a:schemeClr>
                </a:solidFill>
                <a:latin typeface="BankGothic Lt BT" pitchFamily="34" charset="0"/>
              </a:rPr>
              <a:t>gamification</a:t>
            </a:r>
            <a:r>
              <a:rPr lang="en-GB" sz="1400" b="1" dirty="0" smtClean="0">
                <a:solidFill>
                  <a:schemeClr val="accent1">
                    <a:lumMod val="50000"/>
                  </a:schemeClr>
                </a:solidFill>
                <a:latin typeface="BankGothic Lt BT" pitchFamily="34" charset="0"/>
              </a:rPr>
              <a:t> solutions</a:t>
            </a:r>
            <a:r>
              <a:rPr lang="en-GB" sz="1400" dirty="0" smtClean="0">
                <a:solidFill>
                  <a:schemeClr val="accent1">
                    <a:lumMod val="50000"/>
                  </a:schemeClr>
                </a:solidFill>
                <a:latin typeface="BankGothic Lt BT" pitchFamily="34" charset="0"/>
              </a:rPr>
              <a:t>. </a:t>
            </a:r>
          </a:p>
          <a:p>
            <a:pPr eaLnBrk="0" hangingPunct="0">
              <a:lnSpc>
                <a:spcPts val="1193"/>
              </a:lnSpc>
            </a:pPr>
            <a:endParaRPr lang="en-GB" sz="1400" dirty="0" smtClean="0">
              <a:solidFill>
                <a:schemeClr val="accent1">
                  <a:lumMod val="50000"/>
                </a:schemeClr>
              </a:solidFill>
              <a:latin typeface="BankGothic Lt BT" pitchFamily="34" charset="0"/>
            </a:endParaRPr>
          </a:p>
          <a:p>
            <a:pPr eaLnBrk="0" hangingPunct="0">
              <a:lnSpc>
                <a:spcPts val="1193"/>
              </a:lnSpc>
            </a:pPr>
            <a:r>
              <a:rPr lang="en-GB" sz="1400" dirty="0" smtClean="0">
                <a:solidFill>
                  <a:schemeClr val="accent1">
                    <a:lumMod val="50000"/>
                  </a:schemeClr>
                </a:solidFill>
                <a:latin typeface="BankGothic Lt BT" pitchFamily="34" charset="0"/>
              </a:rPr>
              <a:t>In the last years FVA is developing </a:t>
            </a:r>
            <a:r>
              <a:rPr lang="en-GB" sz="1400" b="1" dirty="0" smtClean="0">
                <a:solidFill>
                  <a:schemeClr val="accent1">
                    <a:lumMod val="50000"/>
                  </a:schemeClr>
                </a:solidFill>
                <a:latin typeface="BankGothic Lt BT" pitchFamily="34" charset="0"/>
              </a:rPr>
              <a:t>serious games for research and innovation projects</a:t>
            </a:r>
            <a:r>
              <a:rPr lang="en-GB" sz="1400" dirty="0" smtClean="0">
                <a:solidFill>
                  <a:schemeClr val="accent1">
                    <a:lumMod val="50000"/>
                  </a:schemeClr>
                </a:solidFill>
                <a:latin typeface="BankGothic Lt BT" pitchFamily="34" charset="0"/>
              </a:rPr>
              <a:t>, mainly in the </a:t>
            </a:r>
            <a:r>
              <a:rPr lang="en-GB" sz="1400" dirty="0" err="1" smtClean="0">
                <a:solidFill>
                  <a:schemeClr val="accent1">
                    <a:lumMod val="50000"/>
                  </a:schemeClr>
                </a:solidFill>
                <a:latin typeface="BankGothic Lt BT" pitchFamily="34" charset="0"/>
              </a:rPr>
              <a:t>bioeconomy</a:t>
            </a:r>
            <a:r>
              <a:rPr lang="en-GB" sz="1400" dirty="0" smtClean="0">
                <a:solidFill>
                  <a:schemeClr val="accent1">
                    <a:lumMod val="50000"/>
                  </a:schemeClr>
                </a:solidFill>
                <a:latin typeface="BankGothic Lt BT" pitchFamily="34" charset="0"/>
              </a:rPr>
              <a:t>, SSH, security, health and social innovation </a:t>
            </a:r>
            <a:r>
              <a:rPr lang="en-GB" sz="1400" dirty="0" smtClean="0">
                <a:solidFill>
                  <a:schemeClr val="accent1">
                    <a:lumMod val="50000"/>
                  </a:schemeClr>
                </a:solidFill>
                <a:latin typeface="BankGothic Lt BT" pitchFamily="34" charset="0"/>
                <a:cs typeface="Times New Roman" pitchFamily="18" charset="0"/>
              </a:rPr>
              <a:t>domains</a:t>
            </a:r>
            <a:r>
              <a:rPr lang="en-GB" sz="1400" dirty="0" smtClean="0">
                <a:solidFill>
                  <a:schemeClr val="accent1">
                    <a:lumMod val="50000"/>
                  </a:schemeClr>
                </a:solidFill>
                <a:latin typeface="BankGothic Lt BT" pitchFamily="34" charset="0"/>
              </a:rPr>
              <a:t>.</a:t>
            </a:r>
          </a:p>
          <a:p>
            <a:pPr eaLnBrk="0" hangingPunct="0">
              <a:lnSpc>
                <a:spcPts val="1193"/>
              </a:lnSpc>
            </a:pPr>
            <a:endParaRPr lang="it-IT" sz="1400" dirty="0" smtClean="0">
              <a:solidFill>
                <a:schemeClr val="accent1">
                  <a:lumMod val="50000"/>
                </a:schemeClr>
              </a:solidFill>
              <a:latin typeface="BankGothic Lt BT" pitchFamily="34" charset="0"/>
            </a:endParaRPr>
          </a:p>
          <a:p>
            <a:pPr eaLnBrk="0" hangingPunct="0">
              <a:lnSpc>
                <a:spcPts val="1193"/>
              </a:lnSpc>
            </a:pPr>
            <a:r>
              <a:rPr lang="en-GB" sz="1400" dirty="0" smtClean="0">
                <a:solidFill>
                  <a:schemeClr val="accent1">
                    <a:lumMod val="50000"/>
                  </a:schemeClr>
                </a:solidFill>
                <a:latin typeface="BankGothic Lt BT" pitchFamily="34" charset="0"/>
              </a:rPr>
              <a:t>FVA bring to the projects </a:t>
            </a:r>
            <a:r>
              <a:rPr lang="en-GB" sz="1400" b="1" dirty="0" smtClean="0">
                <a:solidFill>
                  <a:schemeClr val="accent1">
                    <a:lumMod val="50000"/>
                  </a:schemeClr>
                </a:solidFill>
                <a:latin typeface="BankGothic Lt BT" pitchFamily="34" charset="0"/>
              </a:rPr>
              <a:t>25 years of experience in game design</a:t>
            </a:r>
            <a:r>
              <a:rPr lang="en-GB" sz="1400" dirty="0" smtClean="0">
                <a:solidFill>
                  <a:schemeClr val="accent1">
                    <a:lumMod val="50000"/>
                  </a:schemeClr>
                </a:solidFill>
                <a:latin typeface="BankGothic Lt BT" pitchFamily="34" charset="0"/>
              </a:rPr>
              <a:t> and a </a:t>
            </a:r>
            <a:r>
              <a:rPr lang="en-GB" sz="1400" b="1" dirty="0" smtClean="0">
                <a:solidFill>
                  <a:schemeClr val="accent1">
                    <a:lumMod val="50000"/>
                  </a:schemeClr>
                </a:solidFill>
                <a:latin typeface="BankGothic Lt BT" pitchFamily="34" charset="0"/>
              </a:rPr>
              <a:t>15 years experience in serious games design</a:t>
            </a:r>
            <a:r>
              <a:rPr lang="en-GB" sz="1400" dirty="0" smtClean="0">
                <a:solidFill>
                  <a:schemeClr val="accent1">
                    <a:lumMod val="50000"/>
                  </a:schemeClr>
                </a:solidFill>
                <a:latin typeface="BankGothic Lt BT" pitchFamily="34" charset="0"/>
              </a:rPr>
              <a:t>.</a:t>
            </a:r>
            <a:endParaRPr lang="it-IT" sz="1400" dirty="0" smtClean="0">
              <a:solidFill>
                <a:schemeClr val="accent1">
                  <a:lumMod val="50000"/>
                </a:schemeClr>
              </a:solidFill>
              <a:latin typeface="BankGothic Lt BT" pitchFamily="34" charset="0"/>
            </a:endParaRPr>
          </a:p>
          <a:p>
            <a:pPr eaLnBrk="0" hangingPunct="0">
              <a:lnSpc>
                <a:spcPts val="1193"/>
              </a:lnSpc>
            </a:pPr>
            <a:endParaRPr lang="it-IT" sz="1400" dirty="0" smtClean="0">
              <a:solidFill>
                <a:schemeClr val="accent1">
                  <a:lumMod val="50000"/>
                </a:schemeClr>
              </a:solidFill>
              <a:latin typeface="BankGothic Lt BT" pitchFamily="34" charset="0"/>
            </a:endParaRPr>
          </a:p>
        </p:txBody>
      </p:sp>
      <p:sp>
        <p:nvSpPr>
          <p:cNvPr id="6" name="Rectangle 5"/>
          <p:cNvSpPr/>
          <p:nvPr/>
        </p:nvSpPr>
        <p:spPr>
          <a:xfrm>
            <a:off x="1" y="3759883"/>
            <a:ext cx="5076055" cy="1313064"/>
          </a:xfrm>
          <a:prstGeom prst="rect">
            <a:avLst/>
          </a:prstGeom>
        </p:spPr>
        <p:txBody>
          <a:bodyPr wrap="square" lIns="77925" tIns="38963" rIns="77925" bIns="38963">
            <a:spAutoFit/>
          </a:bodyPr>
          <a:lstStyle/>
          <a:p>
            <a:pPr algn="just" eaLnBrk="0" hangingPunct="0">
              <a:lnSpc>
                <a:spcPts val="1193"/>
              </a:lnSpc>
            </a:pPr>
            <a:r>
              <a:rPr lang="en-GB" sz="1200" b="1" i="1" dirty="0" smtClean="0">
                <a:solidFill>
                  <a:schemeClr val="accent2"/>
                </a:solidFill>
                <a:latin typeface="BankGothic Lt BT" pitchFamily="34" charset="0"/>
              </a:rPr>
              <a:t>Partial list of clients: </a:t>
            </a:r>
            <a:r>
              <a:rPr lang="en-GB" sz="1200" i="1" dirty="0" err="1" smtClean="0">
                <a:solidFill>
                  <a:schemeClr val="accent2"/>
                </a:solidFill>
                <a:latin typeface="BankGothic Lt BT" pitchFamily="34" charset="0"/>
              </a:rPr>
              <a:t>Aereoporti</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di</a:t>
            </a:r>
            <a:r>
              <a:rPr lang="en-GB" sz="1200" i="1" dirty="0" smtClean="0">
                <a:solidFill>
                  <a:schemeClr val="accent2"/>
                </a:solidFill>
                <a:latin typeface="BankGothic Lt BT" pitchFamily="34" charset="0"/>
              </a:rPr>
              <a:t> Roma, </a:t>
            </a:r>
            <a:r>
              <a:rPr lang="en-GB" sz="1200" i="1" dirty="0" err="1" smtClean="0">
                <a:solidFill>
                  <a:schemeClr val="accent2"/>
                </a:solidFill>
                <a:latin typeface="BankGothic Lt BT" pitchFamily="34" charset="0"/>
              </a:rPr>
              <a:t>Artime</a:t>
            </a:r>
            <a:r>
              <a:rPr lang="en-GB" sz="1200" i="1" dirty="0" smtClean="0">
                <a:solidFill>
                  <a:schemeClr val="accent2"/>
                </a:solidFill>
                <a:latin typeface="BankGothic Lt BT" pitchFamily="34" charset="0"/>
              </a:rPr>
              <a:t>, Bosch, Citroen, </a:t>
            </a:r>
            <a:r>
              <a:rPr lang="en-GB" sz="1200" i="1" dirty="0" err="1" smtClean="0">
                <a:solidFill>
                  <a:schemeClr val="accent2"/>
                </a:solidFill>
                <a:latin typeface="BankGothic Lt BT" pitchFamily="34" charset="0"/>
              </a:rPr>
              <a:t>Cattolica</a:t>
            </a:r>
            <a:r>
              <a:rPr lang="en-GB" sz="1200" i="1" dirty="0" smtClean="0">
                <a:solidFill>
                  <a:schemeClr val="accent2"/>
                </a:solidFill>
                <a:latin typeface="BankGothic Lt BT" pitchFamily="34" charset="0"/>
              </a:rPr>
              <a:t> University, Coca-Cola, </a:t>
            </a:r>
            <a:r>
              <a:rPr lang="en-GB" sz="1200" i="1" dirty="0" err="1" smtClean="0">
                <a:solidFill>
                  <a:schemeClr val="accent2"/>
                </a:solidFill>
                <a:latin typeface="BankGothic Lt BT" pitchFamily="34" charset="0"/>
              </a:rPr>
              <a:t>Enel</a:t>
            </a:r>
            <a:r>
              <a:rPr lang="en-GB" sz="1200" i="1" dirty="0" smtClean="0">
                <a:solidFill>
                  <a:schemeClr val="accent2"/>
                </a:solidFill>
                <a:latin typeface="BankGothic Lt BT" pitchFamily="34" charset="0"/>
              </a:rPr>
              <a:t>, FIGC (</a:t>
            </a:r>
            <a:r>
              <a:rPr lang="en-GB" sz="1200" i="1" dirty="0" err="1" smtClean="0">
                <a:solidFill>
                  <a:schemeClr val="accent2"/>
                </a:solidFill>
                <a:latin typeface="BankGothic Lt BT" pitchFamily="34" charset="0"/>
              </a:rPr>
              <a:t>Federazione</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Italiana</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Giuoco</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Calcio</a:t>
            </a:r>
            <a:r>
              <a:rPr lang="en-GB" sz="1200" i="1" dirty="0" smtClean="0">
                <a:solidFill>
                  <a:schemeClr val="accent2"/>
                </a:solidFill>
                <a:latin typeface="BankGothic Lt BT" pitchFamily="34" charset="0"/>
              </a:rPr>
              <a:t>), Honeywell - </a:t>
            </a:r>
            <a:r>
              <a:rPr lang="en-GB" sz="1200" i="1" dirty="0" err="1" smtClean="0">
                <a:solidFill>
                  <a:schemeClr val="accent2"/>
                </a:solidFill>
                <a:latin typeface="BankGothic Lt BT" pitchFamily="34" charset="0"/>
              </a:rPr>
              <a:t>Hometronic</a:t>
            </a:r>
            <a:r>
              <a:rPr lang="en-GB" sz="1200" i="1" dirty="0" smtClean="0">
                <a:solidFill>
                  <a:schemeClr val="accent2"/>
                </a:solidFill>
                <a:latin typeface="BankGothic Lt BT" pitchFamily="34" charset="0"/>
              </a:rPr>
              <a:t>, HP, INA-</a:t>
            </a:r>
            <a:r>
              <a:rPr lang="en-GB" sz="1200" i="1" dirty="0" err="1" smtClean="0">
                <a:solidFill>
                  <a:schemeClr val="accent2"/>
                </a:solidFill>
                <a:latin typeface="BankGothic Lt BT" pitchFamily="34" charset="0"/>
              </a:rPr>
              <a:t>Assitalia</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Invicta</a:t>
            </a:r>
            <a:r>
              <a:rPr lang="en-GB" sz="1200" i="1" dirty="0" smtClean="0">
                <a:solidFill>
                  <a:schemeClr val="accent2"/>
                </a:solidFill>
                <a:latin typeface="BankGothic Lt BT" pitchFamily="34" charset="0"/>
              </a:rPr>
              <a:t> watches, IOL Italia on line, </a:t>
            </a:r>
            <a:r>
              <a:rPr lang="en-GB" sz="1200" i="1" dirty="0" err="1" smtClean="0">
                <a:solidFill>
                  <a:schemeClr val="accent2"/>
                </a:solidFill>
                <a:latin typeface="BankGothic Lt BT" pitchFamily="34" charset="0"/>
              </a:rPr>
              <a:t>Leitz</a:t>
            </a:r>
            <a:r>
              <a:rPr lang="en-GB" sz="1200" i="1" dirty="0" smtClean="0">
                <a:solidFill>
                  <a:schemeClr val="accent2"/>
                </a:solidFill>
                <a:latin typeface="BankGothic Lt BT" pitchFamily="34" charset="0"/>
              </a:rPr>
              <a:t>, Ketchum PR, Monte </a:t>
            </a:r>
            <a:r>
              <a:rPr lang="en-GB" sz="1200" i="1" dirty="0" err="1" smtClean="0">
                <a:solidFill>
                  <a:schemeClr val="accent2"/>
                </a:solidFill>
                <a:latin typeface="BankGothic Lt BT" pitchFamily="34" charset="0"/>
              </a:rPr>
              <a:t>dei</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Paschi</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di</a:t>
            </a:r>
            <a:r>
              <a:rPr lang="en-GB" sz="1200" i="1" dirty="0" smtClean="0">
                <a:solidFill>
                  <a:schemeClr val="accent2"/>
                </a:solidFill>
                <a:latin typeface="BankGothic Lt BT" pitchFamily="34" charset="0"/>
              </a:rPr>
              <a:t> Siena, Panasonic, Philips Shave, Procter &amp; Gamble, Renault, Roche, Sector Sport Watches, SMA, </a:t>
            </a:r>
            <a:r>
              <a:rPr lang="en-GB" sz="1200" i="1" dirty="0" err="1" smtClean="0">
                <a:solidFill>
                  <a:schemeClr val="accent2"/>
                </a:solidFill>
                <a:latin typeface="BankGothic Lt BT" pitchFamily="34" charset="0"/>
              </a:rPr>
              <a:t>Valtur</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Vorwerk</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Folletto</a:t>
            </a:r>
            <a:r>
              <a:rPr lang="en-GB" sz="1200" i="1" dirty="0" smtClean="0">
                <a:solidFill>
                  <a:schemeClr val="accent2"/>
                </a:solidFill>
                <a:latin typeface="BankGothic Lt BT" pitchFamily="34" charset="0"/>
              </a:rPr>
              <a:t>, </a:t>
            </a:r>
            <a:r>
              <a:rPr lang="en-GB" sz="1200" i="1" dirty="0" err="1" smtClean="0">
                <a:solidFill>
                  <a:schemeClr val="accent2"/>
                </a:solidFill>
                <a:latin typeface="BankGothic Lt BT" pitchFamily="34" charset="0"/>
              </a:rPr>
              <a:t>Winnerland-Digibrands</a:t>
            </a:r>
            <a:r>
              <a:rPr lang="en-GB" sz="1200" i="1" dirty="0" smtClean="0">
                <a:solidFill>
                  <a:schemeClr val="accent2"/>
                </a:solidFill>
                <a:latin typeface="BankGothic Lt BT" pitchFamily="34" charset="0"/>
              </a:rPr>
              <a:t>, Young &amp; Rubicam.</a:t>
            </a:r>
            <a:endParaRPr lang="it-IT" sz="1200" i="1" dirty="0" smtClean="0">
              <a:solidFill>
                <a:schemeClr val="accent2"/>
              </a:solidFill>
              <a:latin typeface="BankGothic Lt B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897564"/>
            <a:ext cx="8496944" cy="771184"/>
          </a:xfrm>
          <a:prstGeom prst="rect">
            <a:avLst/>
          </a:prstGeom>
          <a:noFill/>
        </p:spPr>
        <p:txBody>
          <a:bodyPr wrap="square" lIns="77925" tIns="38963" rIns="77925" bIns="38963" rtlCol="0">
            <a:spAutoFit/>
          </a:bodyPr>
          <a:lstStyle/>
          <a:p>
            <a:r>
              <a:rPr lang="en-US" dirty="0" smtClean="0">
                <a:solidFill>
                  <a:schemeClr val="accent1">
                    <a:lumMod val="50000"/>
                  </a:schemeClr>
                </a:solidFill>
                <a:latin typeface="BankGothic Lt BT" pitchFamily="34" charset="0"/>
              </a:rPr>
              <a:t>FVA has also a strong experience in developing </a:t>
            </a:r>
            <a:r>
              <a:rPr lang="en-US" b="1" dirty="0" smtClean="0">
                <a:solidFill>
                  <a:schemeClr val="accent1">
                    <a:lumMod val="50000"/>
                  </a:schemeClr>
                </a:solidFill>
                <a:latin typeface="BankGothic Lt BT" pitchFamily="34" charset="0"/>
              </a:rPr>
              <a:t>ICT based solutions for marketing, advertising and communication</a:t>
            </a:r>
            <a:r>
              <a:rPr lang="en-US" dirty="0" smtClean="0">
                <a:solidFill>
                  <a:schemeClr val="accent1">
                    <a:lumMod val="50000"/>
                  </a:schemeClr>
                </a:solidFill>
                <a:latin typeface="BankGothic Lt BT" pitchFamily="34" charset="0"/>
              </a:rPr>
              <a:t> and </a:t>
            </a:r>
            <a:r>
              <a:rPr lang="en-US" b="1" dirty="0" smtClean="0">
                <a:solidFill>
                  <a:schemeClr val="accent1">
                    <a:lumMod val="50000"/>
                  </a:schemeClr>
                </a:solidFill>
                <a:latin typeface="BankGothic Lt BT" pitchFamily="34" charset="0"/>
              </a:rPr>
              <a:t>game-based training platforms for organizational contexts</a:t>
            </a:r>
            <a:endParaRPr lang="en-GB" dirty="0">
              <a:solidFill>
                <a:schemeClr val="accent1">
                  <a:lumMod val="50000"/>
                </a:schemeClr>
              </a:solidFill>
              <a:latin typeface="BankGothic Lt BT" pitchFamily="34" charset="0"/>
            </a:endParaRPr>
          </a:p>
        </p:txBody>
      </p:sp>
      <p:pic>
        <p:nvPicPr>
          <p:cNvPr id="5" name="Picture 4" descr="28604792_ml.jpg"/>
          <p:cNvPicPr>
            <a:picLocks noChangeAspect="1"/>
          </p:cNvPicPr>
          <p:nvPr/>
        </p:nvPicPr>
        <p:blipFill>
          <a:blip r:embed="rId2" cstate="screen"/>
          <a:stretch>
            <a:fillRect/>
          </a:stretch>
        </p:blipFill>
        <p:spPr>
          <a:xfrm>
            <a:off x="0" y="1784198"/>
            <a:ext cx="3995936" cy="2587752"/>
          </a:xfrm>
          <a:prstGeom prst="rect">
            <a:avLst/>
          </a:prstGeom>
        </p:spPr>
      </p:pic>
      <p:sp>
        <p:nvSpPr>
          <p:cNvPr id="4" name="TextBox 3"/>
          <p:cNvSpPr txBox="1"/>
          <p:nvPr/>
        </p:nvSpPr>
        <p:spPr>
          <a:xfrm>
            <a:off x="3779912" y="1635646"/>
            <a:ext cx="5256584" cy="3402674"/>
          </a:xfrm>
          <a:prstGeom prst="rect">
            <a:avLst/>
          </a:prstGeom>
          <a:noFill/>
        </p:spPr>
        <p:txBody>
          <a:bodyPr wrap="square" lIns="77925" tIns="38963" rIns="77925" bIns="38963" rtlCol="0">
            <a:spAutoFit/>
          </a:bodyPr>
          <a:lstStyle/>
          <a:p>
            <a:pPr algn="just"/>
            <a:r>
              <a:rPr lang="en-US" sz="1200" dirty="0" smtClean="0">
                <a:solidFill>
                  <a:schemeClr val="accent2"/>
                </a:solidFill>
                <a:latin typeface="BankGothic Lt BT" pitchFamily="34" charset="0"/>
              </a:rPr>
              <a:t>ABI Italian Bank Association, ACB, </a:t>
            </a:r>
            <a:r>
              <a:rPr lang="en-US" sz="1200" dirty="0" err="1" smtClean="0">
                <a:solidFill>
                  <a:schemeClr val="accent2"/>
                </a:solidFill>
                <a:latin typeface="BankGothic Lt BT" pitchFamily="34" charset="0"/>
              </a:rPr>
              <a:t>Acotel</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Aereoporti</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di</a:t>
            </a:r>
            <a:r>
              <a:rPr lang="en-US" sz="1200" dirty="0" smtClean="0">
                <a:solidFill>
                  <a:schemeClr val="accent2"/>
                </a:solidFill>
                <a:latin typeface="BankGothic Lt BT" pitchFamily="34" charset="0"/>
              </a:rPr>
              <a:t> Roma, </a:t>
            </a:r>
            <a:r>
              <a:rPr lang="en-US" sz="1200" dirty="0" err="1" smtClean="0">
                <a:solidFill>
                  <a:schemeClr val="accent2"/>
                </a:solidFill>
                <a:latin typeface="BankGothic Lt BT" pitchFamily="34" charset="0"/>
              </a:rPr>
              <a:t>Artime</a:t>
            </a:r>
            <a:r>
              <a:rPr lang="en-US" sz="1200" dirty="0" smtClean="0">
                <a:solidFill>
                  <a:schemeClr val="accent2"/>
                </a:solidFill>
                <a:latin typeface="BankGothic Lt BT" pitchFamily="34" charset="0"/>
              </a:rPr>
              <a:t>, Bosch, </a:t>
            </a:r>
            <a:r>
              <a:rPr lang="en-US" sz="1200" dirty="0" err="1" smtClean="0">
                <a:solidFill>
                  <a:schemeClr val="accent2"/>
                </a:solidFill>
                <a:latin typeface="BankGothic Lt BT" pitchFamily="34" charset="0"/>
              </a:rPr>
              <a:t>Bulgari</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Burson</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Marsteller</a:t>
            </a:r>
            <a:r>
              <a:rPr lang="en-US" sz="1200" dirty="0" smtClean="0">
                <a:solidFill>
                  <a:schemeClr val="accent2"/>
                </a:solidFill>
                <a:latin typeface="BankGothic Lt BT" pitchFamily="34" charset="0"/>
              </a:rPr>
              <a:t>, Bye Italy, "I </a:t>
            </a:r>
            <a:r>
              <a:rPr lang="en-US" sz="1200" dirty="0" err="1" smtClean="0">
                <a:solidFill>
                  <a:schemeClr val="accent2"/>
                </a:solidFill>
                <a:latin typeface="BankGothic Lt BT" pitchFamily="34" charset="0"/>
              </a:rPr>
              <a:t>Granai</a:t>
            </a:r>
            <a:r>
              <a:rPr lang="en-US" sz="1200" dirty="0" smtClean="0">
                <a:solidFill>
                  <a:schemeClr val="accent2"/>
                </a:solidFill>
                <a:latin typeface="BankGothic Lt BT" pitchFamily="34" charset="0"/>
              </a:rPr>
              <a:t>" mall, Citroen, </a:t>
            </a:r>
            <a:r>
              <a:rPr lang="en-US" sz="1200" dirty="0" err="1" smtClean="0">
                <a:solidFill>
                  <a:schemeClr val="accent2"/>
                </a:solidFill>
                <a:latin typeface="BankGothic Lt BT" pitchFamily="34" charset="0"/>
              </a:rPr>
              <a:t>Cattolica</a:t>
            </a:r>
            <a:r>
              <a:rPr lang="en-US" sz="1200" dirty="0" smtClean="0">
                <a:solidFill>
                  <a:schemeClr val="accent2"/>
                </a:solidFill>
                <a:latin typeface="BankGothic Lt BT" pitchFamily="34" charset="0"/>
              </a:rPr>
              <a:t> University, Coca-Cola, </a:t>
            </a:r>
            <a:r>
              <a:rPr lang="en-US" sz="1200" dirty="0" err="1" smtClean="0">
                <a:solidFill>
                  <a:schemeClr val="accent2"/>
                </a:solidFill>
                <a:latin typeface="BankGothic Lt BT" pitchFamily="34" charset="0"/>
              </a:rPr>
              <a:t>DLink</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Enel</a:t>
            </a:r>
            <a:r>
              <a:rPr lang="en-US" sz="1200" dirty="0" smtClean="0">
                <a:solidFill>
                  <a:schemeClr val="accent2"/>
                </a:solidFill>
                <a:latin typeface="BankGothic Lt BT" pitchFamily="34" charset="0"/>
              </a:rPr>
              <a:t>, Fashion Group, FIGC ( </a:t>
            </a:r>
            <a:r>
              <a:rPr lang="en-US" sz="1200" dirty="0" err="1" smtClean="0">
                <a:solidFill>
                  <a:schemeClr val="accent2"/>
                </a:solidFill>
                <a:latin typeface="BankGothic Lt BT" pitchFamily="34" charset="0"/>
              </a:rPr>
              <a:t>Federazione</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Italiana</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Giuoco</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Calcio</a:t>
            </a:r>
            <a:r>
              <a:rPr lang="en-US" sz="1200" dirty="0" smtClean="0">
                <a:solidFill>
                  <a:schemeClr val="accent2"/>
                </a:solidFill>
                <a:latin typeface="BankGothic Lt BT" pitchFamily="34" charset="0"/>
              </a:rPr>
              <a:t>), Focus, </a:t>
            </a:r>
            <a:r>
              <a:rPr lang="en-US" sz="1200" dirty="0" err="1" smtClean="0">
                <a:solidFill>
                  <a:schemeClr val="accent2"/>
                </a:solidFill>
                <a:latin typeface="BankGothic Lt BT" pitchFamily="34" charset="0"/>
              </a:rPr>
              <a:t>Gai</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Mattiolo</a:t>
            </a:r>
            <a:r>
              <a:rPr lang="en-US" sz="1200" dirty="0" smtClean="0">
                <a:solidFill>
                  <a:schemeClr val="accent2"/>
                </a:solidFill>
                <a:latin typeface="BankGothic Lt BT" pitchFamily="34" charset="0"/>
              </a:rPr>
              <a:t>, Honeywell - </a:t>
            </a:r>
            <a:r>
              <a:rPr lang="en-US" sz="1200" dirty="0" err="1" smtClean="0">
                <a:solidFill>
                  <a:schemeClr val="accent2"/>
                </a:solidFill>
                <a:latin typeface="BankGothic Lt BT" pitchFamily="34" charset="0"/>
              </a:rPr>
              <a:t>Hometronic</a:t>
            </a:r>
            <a:r>
              <a:rPr lang="en-US" sz="1200" dirty="0" smtClean="0">
                <a:solidFill>
                  <a:schemeClr val="accent2"/>
                </a:solidFill>
                <a:latin typeface="BankGothic Lt BT" pitchFamily="34" charset="0"/>
              </a:rPr>
              <a:t>, HP, INA-</a:t>
            </a:r>
            <a:r>
              <a:rPr lang="en-US" sz="1200" dirty="0" err="1" smtClean="0">
                <a:solidFill>
                  <a:schemeClr val="accent2"/>
                </a:solidFill>
                <a:latin typeface="BankGothic Lt BT" pitchFamily="34" charset="0"/>
              </a:rPr>
              <a:t>Assitalia</a:t>
            </a:r>
            <a:r>
              <a:rPr lang="en-US" sz="1200" dirty="0" smtClean="0">
                <a:solidFill>
                  <a:schemeClr val="accent2"/>
                </a:solidFill>
                <a:latin typeface="BankGothic Lt BT" pitchFamily="34" charset="0"/>
              </a:rPr>
              <a:t>, INSEAD, </a:t>
            </a:r>
            <a:r>
              <a:rPr lang="en-US" sz="1200" dirty="0" err="1" smtClean="0">
                <a:solidFill>
                  <a:schemeClr val="accent2"/>
                </a:solidFill>
                <a:latin typeface="BankGothic Lt BT" pitchFamily="34" charset="0"/>
              </a:rPr>
              <a:t>Invicta</a:t>
            </a:r>
            <a:r>
              <a:rPr lang="en-US" sz="1200" dirty="0" smtClean="0">
                <a:solidFill>
                  <a:schemeClr val="accent2"/>
                </a:solidFill>
                <a:latin typeface="BankGothic Lt BT" pitchFamily="34" charset="0"/>
              </a:rPr>
              <a:t> watches, </a:t>
            </a:r>
            <a:r>
              <a:rPr lang="en-US" sz="1200" dirty="0" err="1" smtClean="0">
                <a:solidFill>
                  <a:schemeClr val="accent2"/>
                </a:solidFill>
                <a:latin typeface="BankGothic Lt BT" pitchFamily="34" charset="0"/>
              </a:rPr>
              <a:t>Interfree</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Intertel</a:t>
            </a:r>
            <a:r>
              <a:rPr lang="en-US" sz="1200" dirty="0" smtClean="0">
                <a:solidFill>
                  <a:schemeClr val="accent2"/>
                </a:solidFill>
                <a:latin typeface="BankGothic Lt BT" pitchFamily="34" charset="0"/>
              </a:rPr>
              <a:t> Services, IOL Italia on line, </a:t>
            </a:r>
            <a:r>
              <a:rPr lang="en-US" sz="1200" dirty="0" err="1" smtClean="0">
                <a:solidFill>
                  <a:schemeClr val="accent2"/>
                </a:solidFill>
                <a:latin typeface="BankGothic Lt BT" pitchFamily="34" charset="0"/>
              </a:rPr>
              <a:t>Leitz</a:t>
            </a:r>
            <a:r>
              <a:rPr lang="en-US" sz="1200" dirty="0" smtClean="0">
                <a:solidFill>
                  <a:schemeClr val="accent2"/>
                </a:solidFill>
                <a:latin typeface="BankGothic Lt BT" pitchFamily="34" charset="0"/>
              </a:rPr>
              <a:t>, Japan Pearl Exporters' Association, Ketchum PR, </a:t>
            </a:r>
            <a:r>
              <a:rPr lang="en-US" sz="1200" dirty="0" err="1" smtClean="0">
                <a:solidFill>
                  <a:schemeClr val="accent2"/>
                </a:solidFill>
                <a:latin typeface="BankGothic Lt BT" pitchFamily="34" charset="0"/>
              </a:rPr>
              <a:t>Maximarketing</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Mecal</a:t>
            </a:r>
            <a:r>
              <a:rPr lang="en-US" sz="1200" dirty="0" smtClean="0">
                <a:solidFill>
                  <a:schemeClr val="accent2"/>
                </a:solidFill>
                <a:latin typeface="BankGothic Lt BT" pitchFamily="34" charset="0"/>
              </a:rPr>
              <a:t>, Monte </a:t>
            </a:r>
            <a:r>
              <a:rPr lang="en-US" sz="1200" dirty="0" err="1" smtClean="0">
                <a:solidFill>
                  <a:schemeClr val="accent2"/>
                </a:solidFill>
                <a:latin typeface="BankGothic Lt BT" pitchFamily="34" charset="0"/>
              </a:rPr>
              <a:t>dei</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Paschi</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di</a:t>
            </a:r>
            <a:r>
              <a:rPr lang="en-US" sz="1200" dirty="0" smtClean="0">
                <a:solidFill>
                  <a:schemeClr val="accent2"/>
                </a:solidFill>
                <a:latin typeface="BankGothic Lt BT" pitchFamily="34" charset="0"/>
              </a:rPr>
              <a:t> Siena, </a:t>
            </a:r>
            <a:r>
              <a:rPr lang="en-US" sz="1200" dirty="0" err="1" smtClean="0">
                <a:solidFill>
                  <a:schemeClr val="accent2"/>
                </a:solidFill>
                <a:latin typeface="BankGothic Lt BT" pitchFamily="34" charset="0"/>
              </a:rPr>
              <a:t>Montepaschivita</a:t>
            </a:r>
            <a:r>
              <a:rPr lang="en-US" sz="1200" dirty="0" smtClean="0">
                <a:solidFill>
                  <a:schemeClr val="accent2"/>
                </a:solidFill>
                <a:latin typeface="BankGothic Lt BT" pitchFamily="34" charset="0"/>
              </a:rPr>
              <a:t>, Nielsen//</a:t>
            </a:r>
            <a:r>
              <a:rPr lang="en-US" sz="1200" dirty="0" err="1" smtClean="0">
                <a:solidFill>
                  <a:schemeClr val="accent2"/>
                </a:solidFill>
                <a:latin typeface="BankGothic Lt BT" pitchFamily="34" charset="0"/>
              </a:rPr>
              <a:t>NetRatings</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Omnitel</a:t>
            </a:r>
            <a:r>
              <a:rPr lang="en-US" sz="1200" dirty="0" smtClean="0">
                <a:solidFill>
                  <a:schemeClr val="accent2"/>
                </a:solidFill>
                <a:latin typeface="BankGothic Lt BT" pitchFamily="34" charset="0"/>
              </a:rPr>
              <a:t>, Outgoing travel, Panasonic, Philips Shave, Procter &amp; Gamble, Pirelli, </a:t>
            </a:r>
            <a:r>
              <a:rPr lang="en-US" sz="1200" dirty="0" err="1" smtClean="0">
                <a:solidFill>
                  <a:schemeClr val="accent2"/>
                </a:solidFill>
                <a:latin typeface="BankGothic Lt BT" pitchFamily="34" charset="0"/>
              </a:rPr>
              <a:t>Lombardia</a:t>
            </a:r>
            <a:r>
              <a:rPr lang="en-US" sz="1200" dirty="0" smtClean="0">
                <a:solidFill>
                  <a:schemeClr val="accent2"/>
                </a:solidFill>
                <a:latin typeface="BankGothic Lt BT" pitchFamily="34" charset="0"/>
              </a:rPr>
              <a:t> National Guard, Messina National guard, Procter &amp; Gamble, Renault, Roche, Sector Sport Watches, SIA-SSB –</a:t>
            </a:r>
            <a:r>
              <a:rPr lang="en-US" sz="1200" dirty="0" err="1" smtClean="0">
                <a:solidFill>
                  <a:schemeClr val="accent2"/>
                </a:solidFill>
                <a:latin typeface="BankGothic Lt BT" pitchFamily="34" charset="0"/>
              </a:rPr>
              <a:t>Società</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Italiana</a:t>
            </a:r>
            <a:r>
              <a:rPr lang="en-US" sz="1200" dirty="0" smtClean="0">
                <a:solidFill>
                  <a:schemeClr val="accent2"/>
                </a:solidFill>
                <a:latin typeface="BankGothic Lt BT" pitchFamily="34" charset="0"/>
              </a:rPr>
              <a:t> per </a:t>
            </a:r>
            <a:r>
              <a:rPr lang="en-US" sz="1200" dirty="0" err="1" smtClean="0">
                <a:solidFill>
                  <a:schemeClr val="accent2"/>
                </a:solidFill>
                <a:latin typeface="BankGothic Lt BT" pitchFamily="34" charset="0"/>
              </a:rPr>
              <a:t>l’automazione</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Syngenta</a:t>
            </a:r>
            <a:r>
              <a:rPr lang="en-US" sz="1200" dirty="0" smtClean="0">
                <a:solidFill>
                  <a:schemeClr val="accent2"/>
                </a:solidFill>
                <a:latin typeface="BankGothic Lt BT" pitchFamily="34" charset="0"/>
              </a:rPr>
              <a:t>, SMA, Sound PR, </a:t>
            </a:r>
            <a:r>
              <a:rPr lang="en-US" sz="1200" dirty="0" err="1" smtClean="0">
                <a:solidFill>
                  <a:schemeClr val="accent2"/>
                </a:solidFill>
                <a:latin typeface="BankGothic Lt BT" pitchFamily="34" charset="0"/>
              </a:rPr>
              <a:t>Spa'deus</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Telital</a:t>
            </a:r>
            <a:r>
              <a:rPr lang="en-US" sz="1200" dirty="0" smtClean="0">
                <a:solidFill>
                  <a:schemeClr val="accent2"/>
                </a:solidFill>
                <a:latin typeface="BankGothic Lt BT" pitchFamily="34" charset="0"/>
              </a:rPr>
              <a:t>, Trento University, </a:t>
            </a:r>
            <a:r>
              <a:rPr lang="en-US" sz="1200" dirty="0" err="1" smtClean="0">
                <a:solidFill>
                  <a:schemeClr val="accent2"/>
                </a:solidFill>
                <a:latin typeface="BankGothic Lt BT" pitchFamily="34" charset="0"/>
              </a:rPr>
              <a:t>Unioncamere</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Valtur</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Valtur</a:t>
            </a:r>
            <a:r>
              <a:rPr lang="en-US" sz="1200" dirty="0" smtClean="0">
                <a:solidFill>
                  <a:schemeClr val="accent2"/>
                </a:solidFill>
                <a:latin typeface="BankGothic Lt BT" pitchFamily="34" charset="0"/>
              </a:rPr>
              <a:t> Casa, Vivendi group, </a:t>
            </a:r>
            <a:r>
              <a:rPr lang="en-US" sz="1200" dirty="0" err="1" smtClean="0">
                <a:solidFill>
                  <a:schemeClr val="accent2"/>
                </a:solidFill>
                <a:latin typeface="BankGothic Lt BT" pitchFamily="34" charset="0"/>
              </a:rPr>
              <a:t>Vorwerk</a:t>
            </a:r>
            <a:r>
              <a:rPr lang="en-US" sz="1200" dirty="0" smtClean="0">
                <a:solidFill>
                  <a:schemeClr val="accent2"/>
                </a:solidFill>
                <a:latin typeface="BankGothic Lt BT" pitchFamily="34" charset="0"/>
              </a:rPr>
              <a:t> </a:t>
            </a:r>
            <a:r>
              <a:rPr lang="en-US" sz="1200" dirty="0" err="1" smtClean="0">
                <a:solidFill>
                  <a:schemeClr val="accent2"/>
                </a:solidFill>
                <a:latin typeface="BankGothic Lt BT" pitchFamily="34" charset="0"/>
              </a:rPr>
              <a:t>Folletto</a:t>
            </a:r>
            <a:r>
              <a:rPr lang="en-US" sz="1200" dirty="0" smtClean="0">
                <a:solidFill>
                  <a:schemeClr val="accent2"/>
                </a:solidFill>
                <a:latin typeface="BankGothic Lt BT" pitchFamily="34" charset="0"/>
              </a:rPr>
              <a:t>, Wind, </a:t>
            </a:r>
            <a:r>
              <a:rPr lang="en-US" sz="1200" dirty="0" err="1" smtClean="0">
                <a:solidFill>
                  <a:schemeClr val="accent2"/>
                </a:solidFill>
                <a:latin typeface="BankGothic Lt BT" pitchFamily="34" charset="0"/>
              </a:rPr>
              <a:t>Winnerland-Digibrands</a:t>
            </a:r>
            <a:r>
              <a:rPr lang="en-US" sz="1200" dirty="0" smtClean="0">
                <a:solidFill>
                  <a:schemeClr val="accent2"/>
                </a:solidFill>
                <a:latin typeface="BankGothic Lt BT" pitchFamily="34" charset="0"/>
              </a:rPr>
              <a:t>, WL Gore and Associates (</a:t>
            </a:r>
            <a:r>
              <a:rPr lang="en-US" sz="1200" dirty="0" err="1" smtClean="0">
                <a:solidFill>
                  <a:schemeClr val="accent2"/>
                </a:solidFill>
                <a:latin typeface="BankGothic Lt BT" pitchFamily="34" charset="0"/>
              </a:rPr>
              <a:t>Goretex</a:t>
            </a:r>
            <a:r>
              <a:rPr lang="en-US" sz="1200" dirty="0" smtClean="0">
                <a:solidFill>
                  <a:schemeClr val="accent2"/>
                </a:solidFill>
                <a:latin typeface="BankGothic Lt BT" pitchFamily="34" charset="0"/>
              </a:rPr>
              <a:t>), Young &amp; Rubicam.</a:t>
            </a:r>
            <a:endParaRPr lang="en-GB" sz="1200" dirty="0">
              <a:solidFill>
                <a:schemeClr val="accent2"/>
              </a:solidFill>
              <a:latin typeface="BankGothic Lt BT" pitchFamily="34" charset="0"/>
            </a:endParaRPr>
          </a:p>
        </p:txBody>
      </p:sp>
      <p:sp>
        <p:nvSpPr>
          <p:cNvPr id="6" name="Flowchart: Process 5"/>
          <p:cNvSpPr/>
          <p:nvPr/>
        </p:nvSpPr>
        <p:spPr>
          <a:xfrm>
            <a:off x="1" y="2571750"/>
            <a:ext cx="1547663"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Clients</a:t>
            </a:r>
            <a:endParaRPr lang="en-GB" dirty="0">
              <a:latin typeface="BankGothic Lt B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7607" y="1178307"/>
            <a:ext cx="7954385" cy="1114292"/>
          </a:xfrm>
          <a:prstGeom prst="rect">
            <a:avLst/>
          </a:prstGeom>
        </p:spPr>
        <p:txBody>
          <a:bodyPr wrap="square" lIns="77925" tIns="38963" rIns="77925" bIns="38963">
            <a:spAutoFit/>
          </a:bodyPr>
          <a:lstStyle/>
          <a:p>
            <a:pPr algn="just">
              <a:lnSpc>
                <a:spcPts val="1000"/>
              </a:lnSpc>
            </a:pPr>
            <a:r>
              <a:rPr lang="en-US" sz="1200" b="1" dirty="0" smtClean="0">
                <a:solidFill>
                  <a:schemeClr val="accent1">
                    <a:lumMod val="50000"/>
                  </a:schemeClr>
                </a:solidFill>
                <a:latin typeface="BankGothic Lt BT" pitchFamily="34" charset="0"/>
                <a:cs typeface="Arial" pitchFamily="34" charset="0"/>
              </a:rPr>
              <a:t>LOUIS FERRINI - </a:t>
            </a:r>
            <a:r>
              <a:rPr lang="it-IT" sz="1200" b="1" dirty="0" err="1" smtClean="0">
                <a:solidFill>
                  <a:schemeClr val="accent1">
                    <a:lumMod val="50000"/>
                  </a:schemeClr>
                </a:solidFill>
                <a:latin typeface="BankGothic Lt BT" pitchFamily="34" charset="0"/>
                <a:cs typeface="Arial" pitchFamily="34" charset="0"/>
              </a:rPr>
              <a:t>Managing</a:t>
            </a:r>
            <a:r>
              <a:rPr lang="it-IT" sz="1200" b="1" dirty="0" smtClean="0">
                <a:solidFill>
                  <a:schemeClr val="accent1">
                    <a:lumMod val="50000"/>
                  </a:schemeClr>
                </a:solidFill>
                <a:latin typeface="BankGothic Lt BT" pitchFamily="34" charset="0"/>
                <a:cs typeface="Arial" pitchFamily="34" charset="0"/>
              </a:rPr>
              <a:t> </a:t>
            </a:r>
            <a:r>
              <a:rPr lang="it-IT" sz="1200" b="1" dirty="0" err="1" smtClean="0">
                <a:solidFill>
                  <a:schemeClr val="accent1">
                    <a:lumMod val="50000"/>
                  </a:schemeClr>
                </a:solidFill>
                <a:latin typeface="BankGothic Lt BT" pitchFamily="34" charset="0"/>
                <a:cs typeface="Arial" pitchFamily="34" charset="0"/>
              </a:rPr>
              <a:t>director</a:t>
            </a:r>
            <a:endParaRPr lang="it-IT" sz="1200" b="1" dirty="0" smtClean="0">
              <a:solidFill>
                <a:schemeClr val="accent1">
                  <a:lumMod val="50000"/>
                </a:schemeClr>
              </a:solidFill>
              <a:latin typeface="BankGothic Lt BT" pitchFamily="34" charset="0"/>
              <a:cs typeface="Arial" pitchFamily="34" charset="0"/>
            </a:endParaRPr>
          </a:p>
          <a:p>
            <a:pPr algn="just">
              <a:lnSpc>
                <a:spcPts val="1000"/>
              </a:lnSpc>
            </a:pPr>
            <a:r>
              <a:rPr lang="en-US" sz="1200" dirty="0" smtClean="0">
                <a:solidFill>
                  <a:schemeClr val="accent1">
                    <a:lumMod val="50000"/>
                  </a:schemeClr>
                </a:solidFill>
                <a:latin typeface="BankGothic Lt BT" pitchFamily="34" charset="0"/>
              </a:rPr>
              <a:t>Louis </a:t>
            </a:r>
            <a:r>
              <a:rPr lang="en-US" sz="1200" dirty="0" err="1" smtClean="0">
                <a:solidFill>
                  <a:schemeClr val="accent1">
                    <a:lumMod val="50000"/>
                  </a:schemeClr>
                </a:solidFill>
                <a:latin typeface="BankGothic Lt BT" pitchFamily="34" charset="0"/>
              </a:rPr>
              <a:t>Ferrini</a:t>
            </a:r>
            <a:r>
              <a:rPr lang="en-US" sz="1200" dirty="0" smtClean="0">
                <a:solidFill>
                  <a:schemeClr val="accent1">
                    <a:lumMod val="50000"/>
                  </a:schemeClr>
                </a:solidFill>
                <a:latin typeface="BankGothic Lt BT" pitchFamily="34" charset="0"/>
              </a:rPr>
              <a:t> established FVA in 1989 as one of the first multimedia companies in Italy. He gets the </a:t>
            </a:r>
            <a:r>
              <a:rPr lang="en-US" sz="1200" smtClean="0">
                <a:solidFill>
                  <a:schemeClr val="accent1">
                    <a:lumMod val="50000"/>
                  </a:schemeClr>
                </a:solidFill>
                <a:latin typeface="BankGothic Lt BT" pitchFamily="34" charset="0"/>
              </a:rPr>
              <a:t>first level degree </a:t>
            </a:r>
            <a:r>
              <a:rPr lang="en-US" sz="1200" dirty="0" smtClean="0">
                <a:solidFill>
                  <a:schemeClr val="accent1">
                    <a:lumMod val="50000"/>
                  </a:schemeClr>
                </a:solidFill>
                <a:latin typeface="BankGothic Lt BT" pitchFamily="34" charset="0"/>
              </a:rPr>
              <a:t>in graphic design and advertising in IED, Rome Italy. Then he completes a master of computer graphic at IED, Rome, Italy. Before starting his own business, he worked for several advertising and graphic companies in Italy and US. Louis </a:t>
            </a:r>
            <a:r>
              <a:rPr lang="en-US" sz="1200" dirty="0" err="1" smtClean="0">
                <a:solidFill>
                  <a:schemeClr val="accent1">
                    <a:lumMod val="50000"/>
                  </a:schemeClr>
                </a:solidFill>
                <a:latin typeface="BankGothic Lt BT" pitchFamily="34" charset="0"/>
              </a:rPr>
              <a:t>Ferrini</a:t>
            </a:r>
            <a:r>
              <a:rPr lang="en-US" sz="1200" dirty="0" smtClean="0">
                <a:solidFill>
                  <a:schemeClr val="accent1">
                    <a:lumMod val="50000"/>
                  </a:schemeClr>
                </a:solidFill>
                <a:latin typeface="BankGothic Lt BT" pitchFamily="34" charset="0"/>
              </a:rPr>
              <a:t> has been selected by the European Commission as evaluator for Horizon 2020.</a:t>
            </a:r>
            <a:endParaRPr lang="it-IT" sz="1200" dirty="0" smtClean="0">
              <a:solidFill>
                <a:schemeClr val="accent1">
                  <a:lumMod val="50000"/>
                </a:schemeClr>
              </a:solidFill>
              <a:latin typeface="BankGothic Lt BT" pitchFamily="34" charset="0"/>
            </a:endParaRPr>
          </a:p>
          <a:p>
            <a:pPr algn="just">
              <a:lnSpc>
                <a:spcPts val="1000"/>
              </a:lnSpc>
            </a:pPr>
            <a:r>
              <a:rPr lang="en-US" sz="1200" dirty="0" smtClean="0">
                <a:solidFill>
                  <a:schemeClr val="accent1">
                    <a:lumMod val="50000"/>
                  </a:schemeClr>
                </a:solidFill>
                <a:latin typeface="BankGothic Lt BT" pitchFamily="34" charset="0"/>
              </a:rPr>
              <a:t>Actually he is ICT project leader (software architecture, 3D modeling and animation, and new-tech solutions).</a:t>
            </a:r>
            <a:endParaRPr lang="it-IT" sz="1200" dirty="0" smtClean="0">
              <a:solidFill>
                <a:schemeClr val="accent1">
                  <a:lumMod val="50000"/>
                </a:schemeClr>
              </a:solidFill>
              <a:latin typeface="BankGothic Lt BT" pitchFamily="34" charset="0"/>
              <a:cs typeface="Arial" pitchFamily="34" charset="0"/>
            </a:endParaRPr>
          </a:p>
        </p:txBody>
      </p:sp>
      <p:pic>
        <p:nvPicPr>
          <p:cNvPr id="10" name="Picture 9" descr="fotolouis.jpg"/>
          <p:cNvPicPr>
            <a:picLocks noChangeAspect="1"/>
          </p:cNvPicPr>
          <p:nvPr/>
        </p:nvPicPr>
        <p:blipFill>
          <a:blip r:embed="rId2" cstate="screen"/>
          <a:stretch>
            <a:fillRect/>
          </a:stretch>
        </p:blipFill>
        <p:spPr>
          <a:xfrm>
            <a:off x="323528" y="1232312"/>
            <a:ext cx="720080" cy="682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fotosusa.jpg"/>
          <p:cNvPicPr>
            <a:picLocks noChangeAspect="1"/>
          </p:cNvPicPr>
          <p:nvPr/>
        </p:nvPicPr>
        <p:blipFill>
          <a:blip r:embed="rId3" cstate="screen"/>
          <a:stretch>
            <a:fillRect/>
          </a:stretch>
        </p:blipFill>
        <p:spPr>
          <a:xfrm>
            <a:off x="323528" y="2456449"/>
            <a:ext cx="720080" cy="682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1115616" y="2402443"/>
            <a:ext cx="8028384" cy="1232849"/>
          </a:xfrm>
          <a:prstGeom prst="rect">
            <a:avLst/>
          </a:prstGeom>
        </p:spPr>
        <p:txBody>
          <a:bodyPr wrap="square" lIns="77925" tIns="38963" rIns="77925" bIns="38963">
            <a:spAutoFit/>
          </a:bodyPr>
          <a:lstStyle/>
          <a:p>
            <a:pPr algn="just">
              <a:lnSpc>
                <a:spcPts val="1000"/>
              </a:lnSpc>
            </a:pPr>
            <a:r>
              <a:rPr lang="en-US" sz="1200" b="1" dirty="0" smtClean="0">
                <a:solidFill>
                  <a:schemeClr val="accent1">
                    <a:lumMod val="50000"/>
                  </a:schemeClr>
                </a:solidFill>
                <a:latin typeface="BankGothic Lt BT" pitchFamily="34" charset="0"/>
                <a:cs typeface="Arial" pitchFamily="34" charset="0"/>
              </a:rPr>
              <a:t>SUSANNA ALBERTINI - </a:t>
            </a:r>
            <a:r>
              <a:rPr lang="it-IT" sz="1200" b="1" dirty="0" smtClean="0">
                <a:solidFill>
                  <a:schemeClr val="accent1">
                    <a:lumMod val="50000"/>
                  </a:schemeClr>
                </a:solidFill>
                <a:latin typeface="BankGothic Lt BT" pitchFamily="34" charset="0"/>
                <a:cs typeface="Arial" pitchFamily="34" charset="0"/>
              </a:rPr>
              <a:t>Partner</a:t>
            </a:r>
          </a:p>
          <a:p>
            <a:pPr algn="just">
              <a:lnSpc>
                <a:spcPts val="1000"/>
              </a:lnSpc>
            </a:pPr>
            <a:r>
              <a:rPr lang="en-US" sz="1200" dirty="0" smtClean="0">
                <a:solidFill>
                  <a:schemeClr val="accent1">
                    <a:lumMod val="50000"/>
                  </a:schemeClr>
                </a:solidFill>
                <a:latin typeface="BankGothic Lt BT" pitchFamily="34" charset="0"/>
              </a:rPr>
              <a:t>FVA New Media Design partner from 1995, she has integrated her specialization in Psychology of work and business organization with multimedia and new technology </a:t>
            </a:r>
            <a:r>
              <a:rPr lang="en-US" sz="1200" dirty="0" smtClean="0">
                <a:solidFill>
                  <a:schemeClr val="accent1">
                    <a:lumMod val="50000"/>
                  </a:schemeClr>
                </a:solidFill>
                <a:latin typeface="BankGothic Lt BT" pitchFamily="34" charset="0"/>
              </a:rPr>
              <a:t>communication. Since </a:t>
            </a:r>
            <a:r>
              <a:rPr lang="en-US" sz="1200" dirty="0" smtClean="0">
                <a:solidFill>
                  <a:schemeClr val="accent1">
                    <a:lumMod val="50000"/>
                  </a:schemeClr>
                </a:solidFill>
                <a:latin typeface="BankGothic Lt BT" pitchFamily="34" charset="0"/>
              </a:rPr>
              <a:t>2000 she is involved as project manager and researcher in projects funded by the European Commission as expert in game-based training, co-creation and creativity enabling factors, communication, impact and valorization of research results.</a:t>
            </a:r>
          </a:p>
          <a:p>
            <a:pPr algn="just">
              <a:lnSpc>
                <a:spcPts val="1000"/>
              </a:lnSpc>
            </a:pPr>
            <a:r>
              <a:rPr lang="en-US" sz="1200" dirty="0" smtClean="0">
                <a:solidFill>
                  <a:schemeClr val="accent1">
                    <a:lumMod val="50000"/>
                  </a:schemeClr>
                </a:solidFill>
                <a:latin typeface="BankGothic Lt BT" pitchFamily="34" charset="0"/>
              </a:rPr>
              <a:t>She has been selected by the European Commission as evaluator for Horizon 2020. Her main area of interest is societal challenges with special focus on sustainable and inclusive growth.</a:t>
            </a:r>
            <a:endParaRPr lang="it-IT" sz="1200" dirty="0" smtClean="0">
              <a:solidFill>
                <a:schemeClr val="accent1">
                  <a:lumMod val="50000"/>
                </a:schemeClr>
              </a:solidFill>
              <a:latin typeface="BankGothic Lt BT" pitchFamily="34" charset="0"/>
            </a:endParaRPr>
          </a:p>
        </p:txBody>
      </p:sp>
      <p:sp>
        <p:nvSpPr>
          <p:cNvPr id="13" name="Flowchart: Process 12"/>
          <p:cNvSpPr/>
          <p:nvPr/>
        </p:nvSpPr>
        <p:spPr>
          <a:xfrm>
            <a:off x="7380312" y="627534"/>
            <a:ext cx="1763688"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Key Persons</a:t>
            </a:r>
            <a:endParaRPr lang="en-GB" dirty="0">
              <a:latin typeface="BankGothic Lt BT" pitchFamily="34" charset="0"/>
            </a:endParaRPr>
          </a:p>
        </p:txBody>
      </p:sp>
      <p:sp>
        <p:nvSpPr>
          <p:cNvPr id="16" name="Rectangle 15"/>
          <p:cNvSpPr/>
          <p:nvPr/>
        </p:nvSpPr>
        <p:spPr>
          <a:xfrm>
            <a:off x="1115616" y="3777490"/>
            <a:ext cx="8028384" cy="1242532"/>
          </a:xfrm>
          <a:prstGeom prst="rect">
            <a:avLst/>
          </a:prstGeom>
        </p:spPr>
        <p:txBody>
          <a:bodyPr wrap="square" lIns="77925" tIns="38963" rIns="77925" bIns="38963">
            <a:spAutoFit/>
          </a:bodyPr>
          <a:lstStyle/>
          <a:p>
            <a:pPr algn="just">
              <a:lnSpc>
                <a:spcPts val="1000"/>
              </a:lnSpc>
            </a:pPr>
            <a:r>
              <a:rPr lang="en-US" sz="1200" b="1" dirty="0" smtClean="0">
                <a:solidFill>
                  <a:schemeClr val="accent1">
                    <a:lumMod val="50000"/>
                  </a:schemeClr>
                </a:solidFill>
                <a:latin typeface="BankGothic Lt BT" pitchFamily="34" charset="0"/>
                <a:cs typeface="Arial" pitchFamily="34" charset="0"/>
              </a:rPr>
              <a:t>MICHELA COHEN - </a:t>
            </a:r>
            <a:r>
              <a:rPr lang="it-IT" sz="1200" b="1" dirty="0" smtClean="0">
                <a:solidFill>
                  <a:schemeClr val="accent1">
                    <a:lumMod val="50000"/>
                  </a:schemeClr>
                </a:solidFill>
                <a:latin typeface="BankGothic Lt BT" pitchFamily="34" charset="0"/>
                <a:cs typeface="Arial" pitchFamily="34" charset="0"/>
              </a:rPr>
              <a:t>Junior Project Manager</a:t>
            </a:r>
          </a:p>
          <a:p>
            <a:pPr algn="just">
              <a:lnSpc>
                <a:spcPts val="1000"/>
              </a:lnSpc>
            </a:pPr>
            <a:r>
              <a:rPr lang="en-GB" sz="1200" dirty="0" smtClean="0">
                <a:solidFill>
                  <a:schemeClr val="accent1">
                    <a:lumMod val="50000"/>
                  </a:schemeClr>
                </a:solidFill>
                <a:latin typeface="BankGothic Lt BT" pitchFamily="34" charset="0"/>
              </a:rPr>
              <a:t>Gets his degree at University of Rome "La </a:t>
            </a:r>
            <a:r>
              <a:rPr lang="en-GB" sz="1200" dirty="0" err="1" smtClean="0">
                <a:solidFill>
                  <a:schemeClr val="accent1">
                    <a:lumMod val="50000"/>
                  </a:schemeClr>
                </a:solidFill>
                <a:latin typeface="BankGothic Lt BT" pitchFamily="34" charset="0"/>
              </a:rPr>
              <a:t>Sapienza</a:t>
            </a:r>
            <a:r>
              <a:rPr lang="en-GB" sz="1200" dirty="0" smtClean="0">
                <a:solidFill>
                  <a:schemeClr val="accent1">
                    <a:lumMod val="50000"/>
                  </a:schemeClr>
                </a:solidFill>
                <a:latin typeface="BankGothic Lt BT" pitchFamily="34" charset="0"/>
              </a:rPr>
              <a:t>" Bachelor degree in Sciences and psychological techniques of evaluation in childhood, adolescence and family (Thesis Subject: Intellectual Disability), Scholarship for thesis abroad about Early intervention in Down’s syndrome Scholarship for Erasmus mobility - Exchange Semester University of Malta, Master's  degree in Clinical Psychology of the person , organizations and the community University of Rome "La </a:t>
            </a:r>
            <a:r>
              <a:rPr lang="en-GB" sz="1200" dirty="0" err="1" smtClean="0">
                <a:solidFill>
                  <a:schemeClr val="accent1">
                    <a:lumMod val="50000"/>
                  </a:schemeClr>
                </a:solidFill>
                <a:latin typeface="BankGothic Lt BT" pitchFamily="34" charset="0"/>
              </a:rPr>
              <a:t>Sapienza</a:t>
            </a:r>
            <a:r>
              <a:rPr lang="en-GB" sz="1200" dirty="0" smtClean="0">
                <a:solidFill>
                  <a:schemeClr val="accent1">
                    <a:lumMod val="50000"/>
                  </a:schemeClr>
                </a:solidFill>
                <a:latin typeface="BankGothic Lt BT" pitchFamily="34" charset="0"/>
              </a:rPr>
              <a:t>" Thesis subject:  Early intervention in Down’s syndrome, A.T. Beck Institute Attendance at "Dialectical Behaviour Therapy (DBT)" seminary, University of Haifa – </a:t>
            </a:r>
            <a:r>
              <a:rPr lang="en-GB" sz="1200" dirty="0" err="1" smtClean="0">
                <a:solidFill>
                  <a:schemeClr val="accent1">
                    <a:lumMod val="50000"/>
                  </a:schemeClr>
                </a:solidFill>
                <a:latin typeface="BankGothic Lt BT" pitchFamily="34" charset="0"/>
              </a:rPr>
              <a:t>Ulpan</a:t>
            </a:r>
            <a:r>
              <a:rPr lang="en-GB" sz="1200" dirty="0" smtClean="0">
                <a:solidFill>
                  <a:schemeClr val="accent1">
                    <a:lumMod val="50000"/>
                  </a:schemeClr>
                </a:solidFill>
                <a:latin typeface="BankGothic Lt BT" pitchFamily="34" charset="0"/>
              </a:rPr>
              <a:t> </a:t>
            </a:r>
            <a:r>
              <a:rPr lang="en-GB" sz="1200" dirty="0" err="1" smtClean="0">
                <a:solidFill>
                  <a:schemeClr val="accent1">
                    <a:lumMod val="50000"/>
                  </a:schemeClr>
                </a:solidFill>
                <a:latin typeface="BankGothic Lt BT" pitchFamily="34" charset="0"/>
              </a:rPr>
              <a:t>Etzion</a:t>
            </a:r>
            <a:r>
              <a:rPr lang="en-GB" sz="1200" dirty="0" smtClean="0">
                <a:solidFill>
                  <a:schemeClr val="accent1">
                    <a:lumMod val="50000"/>
                  </a:schemeClr>
                </a:solidFill>
                <a:latin typeface="BankGothic Lt BT" pitchFamily="34" charset="0"/>
              </a:rPr>
              <a:t>, Intensive Hebrew learning program.</a:t>
            </a:r>
          </a:p>
        </p:txBody>
      </p:sp>
      <p:pic>
        <p:nvPicPr>
          <p:cNvPr id="17" name="Picture 16" descr="michela.jpg"/>
          <p:cNvPicPr>
            <a:picLocks noChangeAspect="1"/>
          </p:cNvPicPr>
          <p:nvPr/>
        </p:nvPicPr>
        <p:blipFill>
          <a:blip r:embed="rId4" cstate="screen"/>
          <a:stretch>
            <a:fillRect/>
          </a:stretch>
        </p:blipFill>
        <p:spPr>
          <a:xfrm>
            <a:off x="323529" y="3831495"/>
            <a:ext cx="740769" cy="702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rope.jpg"/>
          <p:cNvPicPr>
            <a:picLocks noChangeAspect="1"/>
          </p:cNvPicPr>
          <p:nvPr/>
        </p:nvPicPr>
        <p:blipFill>
          <a:blip r:embed="rId2" cstate="screen"/>
          <a:srcRect/>
          <a:stretch>
            <a:fillRect/>
          </a:stretch>
        </p:blipFill>
        <p:spPr>
          <a:xfrm>
            <a:off x="0" y="1005576"/>
            <a:ext cx="4211960" cy="3348372"/>
          </a:xfrm>
          <a:prstGeom prst="rect">
            <a:avLst/>
          </a:prstGeom>
          <a:ln>
            <a:solidFill>
              <a:schemeClr val="accent1"/>
            </a:solidFill>
          </a:ln>
        </p:spPr>
      </p:pic>
      <p:sp>
        <p:nvSpPr>
          <p:cNvPr id="3" name="Flowchart: Process 2"/>
          <p:cNvSpPr/>
          <p:nvPr/>
        </p:nvSpPr>
        <p:spPr>
          <a:xfrm>
            <a:off x="1" y="2463738"/>
            <a:ext cx="2267743" cy="432048"/>
          </a:xfrm>
          <a:prstGeom prst="flowChartProcess">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7925" tIns="38963" rIns="77925" bIns="38963" rtlCol="0" anchor="ctr"/>
          <a:lstStyle/>
          <a:p>
            <a:pPr algn="ctr"/>
            <a:r>
              <a:rPr lang="en-GB" dirty="0" smtClean="0">
                <a:latin typeface="BankGothic Lt BT" pitchFamily="34" charset="0"/>
              </a:rPr>
              <a:t>Research Projects</a:t>
            </a:r>
            <a:endParaRPr lang="en-GB" dirty="0">
              <a:latin typeface="BankGothic Lt BT" pitchFamily="34" charset="0"/>
            </a:endParaRPr>
          </a:p>
        </p:txBody>
      </p:sp>
      <p:sp>
        <p:nvSpPr>
          <p:cNvPr id="4" name="TextBox 3"/>
          <p:cNvSpPr txBox="1"/>
          <p:nvPr/>
        </p:nvSpPr>
        <p:spPr>
          <a:xfrm>
            <a:off x="4355975" y="699542"/>
            <a:ext cx="4680521" cy="4541447"/>
          </a:xfrm>
          <a:prstGeom prst="rect">
            <a:avLst/>
          </a:prstGeom>
          <a:noFill/>
        </p:spPr>
        <p:txBody>
          <a:bodyPr wrap="square" lIns="77925" tIns="38963" rIns="77925" bIns="38963" rtlCol="0">
            <a:spAutoFit/>
          </a:bodyPr>
          <a:lstStyle/>
          <a:p>
            <a:pPr algn="just">
              <a:lnSpc>
                <a:spcPts val="1193"/>
              </a:lnSpc>
            </a:pPr>
            <a:r>
              <a:rPr lang="en-US" sz="1400" dirty="0" smtClean="0">
                <a:solidFill>
                  <a:schemeClr val="accent1">
                    <a:lumMod val="50000"/>
                  </a:schemeClr>
                </a:solidFill>
                <a:latin typeface="BankGothic Lt BT" pitchFamily="34" charset="0"/>
              </a:rPr>
              <a:t>FVA main research interests are:</a:t>
            </a:r>
          </a:p>
          <a:p>
            <a:pPr algn="just">
              <a:lnSpc>
                <a:spcPts val="1193"/>
              </a:lnSpc>
            </a:pPr>
            <a:endParaRPr lang="en-US" sz="1400" b="1" dirty="0" smtClean="0">
              <a:solidFill>
                <a:schemeClr val="accent1">
                  <a:lumMod val="50000"/>
                </a:schemeClr>
              </a:solidFill>
              <a:latin typeface="BankGothic Lt BT" pitchFamily="34" charset="0"/>
            </a:endParaRPr>
          </a:p>
          <a:p>
            <a:pPr algn="just">
              <a:lnSpc>
                <a:spcPts val="1193"/>
              </a:lnSpc>
              <a:buFont typeface="Wingdings" pitchFamily="2" charset="2"/>
              <a:buChar char="ü"/>
            </a:pPr>
            <a:r>
              <a:rPr lang="en-US" sz="1400" b="1" dirty="0" smtClean="0">
                <a:solidFill>
                  <a:schemeClr val="accent1">
                    <a:lumMod val="50000"/>
                  </a:schemeClr>
                </a:solidFill>
                <a:latin typeface="BankGothic Lt BT" pitchFamily="34" charset="0"/>
              </a:rPr>
              <a:t>HCI and Interface Design, </a:t>
            </a:r>
            <a:r>
              <a:rPr lang="en-US" sz="1400" dirty="0" smtClean="0">
                <a:solidFill>
                  <a:schemeClr val="accent1">
                    <a:lumMod val="50000"/>
                  </a:schemeClr>
                </a:solidFill>
                <a:latin typeface="BankGothic Lt BT" pitchFamily="34" charset="0"/>
              </a:rPr>
              <a:t>focusing on the combination of the latest technological innovation with the user needs to design usable and effective interfaces</a:t>
            </a:r>
          </a:p>
          <a:p>
            <a:pPr algn="just">
              <a:lnSpc>
                <a:spcPts val="1193"/>
              </a:lnSpc>
            </a:pPr>
            <a:endParaRPr lang="en-US" sz="1400" dirty="0" smtClean="0">
              <a:solidFill>
                <a:schemeClr val="accent1">
                  <a:lumMod val="50000"/>
                </a:schemeClr>
              </a:solidFill>
              <a:latin typeface="BankGothic Lt BT" pitchFamily="34" charset="0"/>
            </a:endParaRPr>
          </a:p>
          <a:p>
            <a:pPr algn="just">
              <a:lnSpc>
                <a:spcPts val="1193"/>
              </a:lnSpc>
              <a:buFont typeface="Wingdings" pitchFamily="2" charset="2"/>
              <a:buChar char="ü"/>
            </a:pPr>
            <a:r>
              <a:rPr lang="en-US" sz="1400" b="1" dirty="0" smtClean="0">
                <a:solidFill>
                  <a:schemeClr val="accent1">
                    <a:lumMod val="50000"/>
                  </a:schemeClr>
                </a:solidFill>
                <a:latin typeface="BankGothic Lt BT" pitchFamily="34" charset="0"/>
              </a:rPr>
              <a:t>solutions to support the technology enhanced learning</a:t>
            </a:r>
            <a:r>
              <a:rPr lang="en-US" sz="1400" dirty="0" smtClean="0">
                <a:solidFill>
                  <a:schemeClr val="accent1">
                    <a:lumMod val="50000"/>
                  </a:schemeClr>
                </a:solidFill>
                <a:latin typeface="BankGothic Lt BT" pitchFamily="34" charset="0"/>
              </a:rPr>
              <a:t> experience, like system and platforms for </a:t>
            </a:r>
            <a:r>
              <a:rPr lang="en-US" sz="1400" b="1" dirty="0" smtClean="0">
                <a:solidFill>
                  <a:schemeClr val="accent1">
                    <a:lumMod val="50000"/>
                  </a:schemeClr>
                </a:solidFill>
                <a:latin typeface="BankGothic Lt BT" pitchFamily="34" charset="0"/>
              </a:rPr>
              <a:t>collaborative knowledge</a:t>
            </a:r>
            <a:r>
              <a:rPr lang="en-US" sz="1400" dirty="0" smtClean="0">
                <a:solidFill>
                  <a:schemeClr val="accent1">
                    <a:lumMod val="50000"/>
                  </a:schemeClr>
                </a:solidFill>
                <a:latin typeface="BankGothic Lt BT" pitchFamily="34" charset="0"/>
              </a:rPr>
              <a:t>, </a:t>
            </a:r>
            <a:r>
              <a:rPr lang="en-US" sz="1400" b="1" dirty="0" smtClean="0">
                <a:solidFill>
                  <a:schemeClr val="accent1">
                    <a:lumMod val="50000"/>
                  </a:schemeClr>
                </a:solidFill>
                <a:latin typeface="BankGothic Lt BT" pitchFamily="34" charset="0"/>
              </a:rPr>
              <a:t>game-based learning and innovative training supporting tools</a:t>
            </a:r>
          </a:p>
          <a:p>
            <a:pPr algn="just">
              <a:lnSpc>
                <a:spcPts val="1193"/>
              </a:lnSpc>
              <a:buFont typeface="Wingdings" pitchFamily="2" charset="2"/>
              <a:buChar char="ü"/>
            </a:pPr>
            <a:endParaRPr lang="en-US" sz="1400" b="1" dirty="0" smtClean="0">
              <a:solidFill>
                <a:schemeClr val="accent1">
                  <a:lumMod val="50000"/>
                </a:schemeClr>
              </a:solidFill>
              <a:latin typeface="BankGothic Lt BT" pitchFamily="34" charset="0"/>
            </a:endParaRPr>
          </a:p>
          <a:p>
            <a:pPr algn="just">
              <a:lnSpc>
                <a:spcPts val="1193"/>
              </a:lnSpc>
              <a:buFont typeface="Wingdings" pitchFamily="2" charset="2"/>
              <a:buChar char="ü"/>
            </a:pPr>
            <a:r>
              <a:rPr lang="en-US" sz="1400" b="1" dirty="0" smtClean="0">
                <a:solidFill>
                  <a:schemeClr val="accent1">
                    <a:lumMod val="50000"/>
                  </a:schemeClr>
                </a:solidFill>
                <a:latin typeface="BankGothic Lt BT" pitchFamily="34" charset="0"/>
              </a:rPr>
              <a:t>promotional actions</a:t>
            </a:r>
            <a:r>
              <a:rPr lang="en-US" sz="1400" dirty="0" smtClean="0">
                <a:solidFill>
                  <a:schemeClr val="accent1">
                    <a:lumMod val="50000"/>
                  </a:schemeClr>
                </a:solidFill>
                <a:latin typeface="BankGothic Lt BT" pitchFamily="34" charset="0"/>
              </a:rPr>
              <a:t> to be used from the consortium to </a:t>
            </a:r>
            <a:r>
              <a:rPr lang="en-US" sz="1400" b="1" dirty="0" smtClean="0">
                <a:solidFill>
                  <a:schemeClr val="accent1">
                    <a:lumMod val="50000"/>
                  </a:schemeClr>
                </a:solidFill>
                <a:latin typeface="BankGothic Lt BT" pitchFamily="34" charset="0"/>
              </a:rPr>
              <a:t>increase the impact </a:t>
            </a:r>
            <a:r>
              <a:rPr lang="en-US" sz="1400" dirty="0" smtClean="0">
                <a:solidFill>
                  <a:schemeClr val="accent1">
                    <a:lumMod val="50000"/>
                  </a:schemeClr>
                </a:solidFill>
                <a:latin typeface="BankGothic Lt BT" pitchFamily="34" charset="0"/>
              </a:rPr>
              <a:t>of</a:t>
            </a:r>
            <a:r>
              <a:rPr lang="en-US" sz="1400" b="1" dirty="0" smtClean="0">
                <a:solidFill>
                  <a:schemeClr val="accent1">
                    <a:lumMod val="50000"/>
                  </a:schemeClr>
                </a:solidFill>
                <a:latin typeface="BankGothic Lt BT" pitchFamily="34" charset="0"/>
              </a:rPr>
              <a:t> </a:t>
            </a:r>
            <a:r>
              <a:rPr lang="en-US" sz="1400" dirty="0" smtClean="0">
                <a:solidFill>
                  <a:schemeClr val="accent1">
                    <a:lumMod val="50000"/>
                  </a:schemeClr>
                </a:solidFill>
                <a:latin typeface="BankGothic Lt BT" pitchFamily="34" charset="0"/>
              </a:rPr>
              <a:t>research results. </a:t>
            </a:r>
          </a:p>
          <a:p>
            <a:pPr algn="just">
              <a:lnSpc>
                <a:spcPts val="1193"/>
              </a:lnSpc>
            </a:pPr>
            <a:endParaRPr lang="en-US" sz="1400" dirty="0" smtClean="0">
              <a:solidFill>
                <a:schemeClr val="accent1">
                  <a:lumMod val="50000"/>
                </a:schemeClr>
              </a:solidFill>
              <a:latin typeface="BankGothic Lt BT" pitchFamily="34" charset="0"/>
            </a:endParaRPr>
          </a:p>
          <a:p>
            <a:pPr algn="just">
              <a:lnSpc>
                <a:spcPts val="1193"/>
              </a:lnSpc>
            </a:pPr>
            <a:r>
              <a:rPr lang="en-US" sz="1400" dirty="0" smtClean="0">
                <a:solidFill>
                  <a:schemeClr val="accent1">
                    <a:lumMod val="50000"/>
                  </a:schemeClr>
                </a:solidFill>
                <a:latin typeface="BankGothic Lt BT" pitchFamily="34" charset="0"/>
              </a:rPr>
              <a:t>In several projects FVA has lead dissemination activities and actually is involved in coordinated actions to support promotion of co-funded research projects.</a:t>
            </a:r>
          </a:p>
          <a:p>
            <a:pPr algn="just">
              <a:lnSpc>
                <a:spcPts val="1193"/>
              </a:lnSpc>
            </a:pPr>
            <a:endParaRPr lang="it-IT" sz="1400" dirty="0" smtClean="0">
              <a:solidFill>
                <a:schemeClr val="accent1">
                  <a:lumMod val="50000"/>
                </a:schemeClr>
              </a:solidFill>
              <a:latin typeface="BankGothic Lt BT" pitchFamily="34" charset="0"/>
            </a:endParaRPr>
          </a:p>
          <a:p>
            <a:pPr algn="just">
              <a:lnSpc>
                <a:spcPts val="1193"/>
              </a:lnSpc>
            </a:pPr>
            <a:r>
              <a:rPr lang="en-US" sz="1400" dirty="0" smtClean="0">
                <a:solidFill>
                  <a:schemeClr val="accent1">
                    <a:lumMod val="50000"/>
                  </a:schemeClr>
                </a:solidFill>
                <a:latin typeface="BankGothic Lt BT" pitchFamily="34" charset="0"/>
              </a:rPr>
              <a:t>In addition, the humanistic background of one of the partners </a:t>
            </a:r>
            <a:r>
              <a:rPr lang="en-US" sz="1400" dirty="0" err="1" smtClean="0">
                <a:solidFill>
                  <a:schemeClr val="accent1">
                    <a:lumMod val="50000"/>
                  </a:schemeClr>
                </a:solidFill>
                <a:latin typeface="BankGothic Lt BT" pitchFamily="34" charset="0"/>
              </a:rPr>
              <a:t>givies</a:t>
            </a:r>
            <a:r>
              <a:rPr lang="en-US" sz="1400" dirty="0" smtClean="0">
                <a:solidFill>
                  <a:schemeClr val="accent1">
                    <a:lumMod val="50000"/>
                  </a:schemeClr>
                </a:solidFill>
                <a:latin typeface="BankGothic Lt BT" pitchFamily="34" charset="0"/>
              </a:rPr>
              <a:t> the chance to FVA to play the role of a “bridge” between the theoretical and the technical tasks of the projects.</a:t>
            </a:r>
            <a:endParaRPr lang="it-IT" sz="1400" dirty="0" smtClean="0">
              <a:solidFill>
                <a:schemeClr val="accent1">
                  <a:lumMod val="50000"/>
                </a:schemeClr>
              </a:solidFill>
              <a:latin typeface="BankGothic Lt BT" pitchFamily="34" charset="0"/>
            </a:endParaRPr>
          </a:p>
          <a:p>
            <a:pPr algn="just">
              <a:lnSpc>
                <a:spcPts val="1193"/>
              </a:lnSpc>
            </a:pPr>
            <a:endParaRPr lang="it-IT" sz="1400" dirty="0">
              <a:solidFill>
                <a:schemeClr val="accent1">
                  <a:lumMod val="50000"/>
                </a:schemeClr>
              </a:solidFill>
              <a:latin typeface="BankGothic Lt BT"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DD8047"/>
      </a:hlink>
      <a:folHlink>
        <a:srgbClr val="DD804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TotalTime>
  <Words>2140</Words>
  <Application>Microsoft Office PowerPoint</Application>
  <PresentationFormat>On-screen Show (16:9)</PresentationFormat>
  <Paragraphs>143</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BankGothic Lt BT</vt:lpstr>
      <vt:lpstr>Calibri</vt:lpstr>
      <vt:lpstr>Times New Roman</vt:lpstr>
      <vt:lpstr>Wingdings</vt:lpstr>
      <vt:lpstr>BankGothic Md BT</vt:lpstr>
      <vt:lpstr>Wingdings 2</vt:lpstr>
      <vt:lpstr>Tw Cen MT</vt: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 Ferrini</dc:creator>
  <cp:lastModifiedBy>Louis Ferrini</cp:lastModifiedBy>
  <cp:revision>232</cp:revision>
  <dcterms:created xsi:type="dcterms:W3CDTF">2011-01-23T16:50:08Z</dcterms:created>
  <dcterms:modified xsi:type="dcterms:W3CDTF">2018-02-06T11:57:17Z</dcterms:modified>
</cp:coreProperties>
</file>